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</p:sldMasterIdLst>
  <p:notesMasterIdLst>
    <p:notesMasterId r:id="rId14"/>
  </p:notesMasterIdLst>
  <p:handoutMasterIdLst>
    <p:handoutMasterId r:id="rId15"/>
  </p:handoutMasterIdLst>
  <p:sldIdLst>
    <p:sldId id="308" r:id="rId3"/>
    <p:sldId id="268" r:id="rId4"/>
    <p:sldId id="259" r:id="rId5"/>
    <p:sldId id="309" r:id="rId6"/>
    <p:sldId id="264" r:id="rId7"/>
    <p:sldId id="267" r:id="rId8"/>
    <p:sldId id="258" r:id="rId9"/>
    <p:sldId id="269" r:id="rId10"/>
    <p:sldId id="310" r:id="rId11"/>
    <p:sldId id="262" r:id="rId12"/>
    <p:sldId id="272" r:id="rId13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FFF"/>
    <a:srgbClr val="589741"/>
    <a:srgbClr val="008000"/>
    <a:srgbClr val="0D62FF"/>
    <a:srgbClr val="4A3522"/>
    <a:srgbClr val="06FF19"/>
    <a:srgbClr val="984807"/>
    <a:srgbClr val="18D1FF"/>
    <a:srgbClr val="FFFFFF"/>
    <a:srgbClr val="E36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A6669-F904-3640-B944-A7E6215E7AD0}" v="1" dt="2023-02-01T17:08:01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0" autoAdjust="0"/>
    <p:restoredTop sz="94694" autoAdjust="0"/>
  </p:normalViewPr>
  <p:slideViewPr>
    <p:cSldViewPr snapToGrid="0" snapToObjects="1">
      <p:cViewPr varScale="1">
        <p:scale>
          <a:sx n="155" d="100"/>
          <a:sy n="155" d="100"/>
        </p:scale>
        <p:origin x="156" y="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135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9B21-253E-DC4F-9AF9-1D7B9DAC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5FE9B-F8EF-6E44-B522-DCE2AEA766B1}">
      <dgm:prSet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rgbClr val="FFFF00"/>
              </a:solidFill>
            </a:rPr>
            <a:t>Pre-requisites (4)</a:t>
          </a:r>
        </a:p>
      </dgm:t>
    </dgm:pt>
    <dgm:pt modelId="{496FDCF9-B524-F841-B0AA-EDFA071F6E13}" type="parTrans" cxnId="{1287BB79-F34D-2F41-8CF8-AC5048A90479}">
      <dgm:prSet/>
      <dgm:spPr/>
      <dgm:t>
        <a:bodyPr/>
        <a:lstStyle/>
        <a:p>
          <a:endParaRPr lang="en-US" sz="1400"/>
        </a:p>
      </dgm:t>
    </dgm:pt>
    <dgm:pt modelId="{4F759CF5-33B4-5749-BBB1-7481DEDE015D}" type="sibTrans" cxnId="{1287BB79-F34D-2F41-8CF8-AC5048A90479}">
      <dgm:prSet/>
      <dgm:spPr/>
      <dgm:t>
        <a:bodyPr/>
        <a:lstStyle/>
        <a:p>
          <a:endParaRPr lang="en-US" sz="1400"/>
        </a:p>
      </dgm:t>
    </dgm:pt>
    <dgm:pt modelId="{90FAC00C-8AD0-8142-BF0E-EA395E1F2426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>
              <a:solidFill>
                <a:srgbClr val="C00000"/>
              </a:solidFill>
            </a:rPr>
            <a:t>Statistics</a:t>
          </a:r>
        </a:p>
      </dgm:t>
    </dgm:pt>
    <dgm:pt modelId="{F96333C4-9E21-DE4D-A360-90F971FAB4A9}" type="parTrans" cxnId="{D6E05807-0B42-8E44-BE10-6F8AAA7A5B64}">
      <dgm:prSet/>
      <dgm:spPr/>
      <dgm:t>
        <a:bodyPr/>
        <a:lstStyle/>
        <a:p>
          <a:endParaRPr lang="en-US" sz="1400"/>
        </a:p>
      </dgm:t>
    </dgm:pt>
    <dgm:pt modelId="{4661DDA0-4FEF-A64A-92B6-861C7F58F6F6}" type="sibTrans" cxnId="{D6E05807-0B42-8E44-BE10-6F8AAA7A5B64}">
      <dgm:prSet/>
      <dgm:spPr/>
      <dgm:t>
        <a:bodyPr/>
        <a:lstStyle/>
        <a:p>
          <a:endParaRPr lang="en-US" sz="1400"/>
        </a:p>
      </dgm:t>
    </dgm:pt>
    <dgm:pt modelId="{128FA432-1916-C34C-B294-6FF0AC50C48F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 err="1">
              <a:solidFill>
                <a:srgbClr val="C00000"/>
              </a:solidFill>
            </a:rPr>
            <a:t>Microecon</a:t>
          </a:r>
          <a:endParaRPr lang="en-US" sz="1600" dirty="0">
            <a:solidFill>
              <a:srgbClr val="C00000"/>
            </a:solidFill>
          </a:endParaRPr>
        </a:p>
      </dgm:t>
    </dgm:pt>
    <dgm:pt modelId="{446F88CB-49F2-C34B-85DF-1E11EAAA11F9}" type="parTrans" cxnId="{5112A206-EEC7-844D-A3D2-E4A01A628B1D}">
      <dgm:prSet/>
      <dgm:spPr/>
      <dgm:t>
        <a:bodyPr/>
        <a:lstStyle/>
        <a:p>
          <a:endParaRPr lang="en-US" sz="1400"/>
        </a:p>
      </dgm:t>
    </dgm:pt>
    <dgm:pt modelId="{AD5C860B-B93B-4E4A-8EC6-B79BA6D07BD6}" type="sibTrans" cxnId="{5112A206-EEC7-844D-A3D2-E4A01A628B1D}">
      <dgm:prSet/>
      <dgm:spPr/>
      <dgm:t>
        <a:bodyPr/>
        <a:lstStyle/>
        <a:p>
          <a:endParaRPr lang="en-US" sz="1400"/>
        </a:p>
      </dgm:t>
    </dgm:pt>
    <dgm:pt modelId="{2EDAA50D-DC73-6846-9B7E-76B5F5DF815E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>
              <a:solidFill>
                <a:srgbClr val="C00000"/>
              </a:solidFill>
            </a:rPr>
            <a:t>History</a:t>
          </a:r>
        </a:p>
      </dgm:t>
    </dgm:pt>
    <dgm:pt modelId="{70178F8D-25C8-B240-8BAC-F3924F834D9A}" type="parTrans" cxnId="{82C70D85-9D31-164B-8D3C-7B08CB7E5B72}">
      <dgm:prSet/>
      <dgm:spPr/>
      <dgm:t>
        <a:bodyPr/>
        <a:lstStyle/>
        <a:p>
          <a:endParaRPr lang="en-US" sz="1400"/>
        </a:p>
      </dgm:t>
    </dgm:pt>
    <dgm:pt modelId="{BB62B4B4-FAC6-2749-9A4D-155AE840C2D9}" type="sibTrans" cxnId="{82C70D85-9D31-164B-8D3C-7B08CB7E5B72}">
      <dgm:prSet/>
      <dgm:spPr/>
      <dgm:t>
        <a:bodyPr/>
        <a:lstStyle/>
        <a:p>
          <a:endParaRPr lang="en-US" sz="1400"/>
        </a:p>
      </dgm:t>
    </dgm:pt>
    <dgm:pt modelId="{8B6837D6-63FF-7B47-95CC-D2F02C4DA6A3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200" dirty="0">
              <a:solidFill>
                <a:srgbClr val="C00000"/>
              </a:solidFill>
            </a:rPr>
            <a:t>Politics / Sociology / Psychology</a:t>
          </a:r>
        </a:p>
      </dgm:t>
    </dgm:pt>
    <dgm:pt modelId="{F320C8A6-E738-7344-8A4A-45929B2D46C6}" type="parTrans" cxnId="{009F79FA-F4F2-5949-A18F-B49E516362FC}">
      <dgm:prSet/>
      <dgm:spPr/>
      <dgm:t>
        <a:bodyPr/>
        <a:lstStyle/>
        <a:p>
          <a:endParaRPr lang="en-US" sz="1400"/>
        </a:p>
      </dgm:t>
    </dgm:pt>
    <dgm:pt modelId="{3B7F5413-09EB-BE4A-A50E-BB52A710A347}" type="sibTrans" cxnId="{009F79FA-F4F2-5949-A18F-B49E516362FC}">
      <dgm:prSet/>
      <dgm:spPr/>
      <dgm:t>
        <a:bodyPr/>
        <a:lstStyle/>
        <a:p>
          <a:endParaRPr lang="en-US" sz="1400"/>
        </a:p>
      </dgm:t>
    </dgm:pt>
    <dgm:pt modelId="{BE98BFDE-06F8-354E-B548-0D507C75A4FB}" type="pres">
      <dgm:prSet presAssocID="{0B719B21-253E-DC4F-9AF9-1D7B9DAC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D022E-78D0-8C46-B816-241952EA0D35}" type="pres">
      <dgm:prSet presAssocID="{E395FE9B-F8EF-6E44-B522-DCE2AEA766B1}" presName="root" presStyleCnt="0"/>
      <dgm:spPr/>
    </dgm:pt>
    <dgm:pt modelId="{F9C305B0-10C8-9A41-93FE-1E8B9A857A03}" type="pres">
      <dgm:prSet presAssocID="{E395FE9B-F8EF-6E44-B522-DCE2AEA766B1}" presName="rootComposite" presStyleCnt="0"/>
      <dgm:spPr/>
    </dgm:pt>
    <dgm:pt modelId="{CED3FC76-CE41-FB4F-9B98-12E5A246AD53}" type="pres">
      <dgm:prSet presAssocID="{E395FE9B-F8EF-6E44-B522-DCE2AEA766B1}" presName="rootText" presStyleLbl="node1" presStyleIdx="0" presStyleCnt="1" custScaleX="156575" custScaleY="99876" custLinFactNeighborX="513" custLinFactNeighborY="-968"/>
      <dgm:spPr/>
    </dgm:pt>
    <dgm:pt modelId="{FF7DBC7A-40B7-FC4B-96E7-7F7D13BBA7B3}" type="pres">
      <dgm:prSet presAssocID="{E395FE9B-F8EF-6E44-B522-DCE2AEA766B1}" presName="rootConnector" presStyleLbl="node1" presStyleIdx="0" presStyleCnt="1"/>
      <dgm:spPr/>
    </dgm:pt>
    <dgm:pt modelId="{CC4AF860-4C91-D24C-BBE3-AE1AC4A2F600}" type="pres">
      <dgm:prSet presAssocID="{E395FE9B-F8EF-6E44-B522-DCE2AEA766B1}" presName="childShape" presStyleCnt="0"/>
      <dgm:spPr/>
    </dgm:pt>
    <dgm:pt modelId="{EEB2C3EB-F3DF-7047-B0D2-9DA73E75054F}" type="pres">
      <dgm:prSet presAssocID="{446F88CB-49F2-C34B-85DF-1E11EAAA11F9}" presName="Name13" presStyleLbl="parChTrans1D2" presStyleIdx="0" presStyleCnt="4"/>
      <dgm:spPr/>
    </dgm:pt>
    <dgm:pt modelId="{DBABC5C8-42F5-E94A-8AF4-10FB47E07FCA}" type="pres">
      <dgm:prSet presAssocID="{128FA432-1916-C34C-B294-6FF0AC50C48F}" presName="childText" presStyleLbl="bgAcc1" presStyleIdx="0" presStyleCnt="4">
        <dgm:presLayoutVars>
          <dgm:bulletEnabled val="1"/>
        </dgm:presLayoutVars>
      </dgm:prSet>
      <dgm:spPr/>
    </dgm:pt>
    <dgm:pt modelId="{C56B7958-7B15-0D40-BD81-EB773A45F702}" type="pres">
      <dgm:prSet presAssocID="{F96333C4-9E21-DE4D-A360-90F971FAB4A9}" presName="Name13" presStyleLbl="parChTrans1D2" presStyleIdx="1" presStyleCnt="4"/>
      <dgm:spPr/>
    </dgm:pt>
    <dgm:pt modelId="{4AC87C69-A201-B245-ABBD-E25741F5A55E}" type="pres">
      <dgm:prSet presAssocID="{90FAC00C-8AD0-8142-BF0E-EA395E1F2426}" presName="childText" presStyleLbl="bgAcc1" presStyleIdx="1" presStyleCnt="4">
        <dgm:presLayoutVars>
          <dgm:bulletEnabled val="1"/>
        </dgm:presLayoutVars>
      </dgm:prSet>
      <dgm:spPr/>
    </dgm:pt>
    <dgm:pt modelId="{35E73B88-C1D3-5A4C-947C-D5B2331B44B0}" type="pres">
      <dgm:prSet presAssocID="{70178F8D-25C8-B240-8BAC-F3924F834D9A}" presName="Name13" presStyleLbl="parChTrans1D2" presStyleIdx="2" presStyleCnt="4"/>
      <dgm:spPr/>
    </dgm:pt>
    <dgm:pt modelId="{18FCFFD6-BB86-1744-86F9-84E0C0D030BD}" type="pres">
      <dgm:prSet presAssocID="{2EDAA50D-DC73-6846-9B7E-76B5F5DF815E}" presName="childText" presStyleLbl="bgAcc1" presStyleIdx="2" presStyleCnt="4">
        <dgm:presLayoutVars>
          <dgm:bulletEnabled val="1"/>
        </dgm:presLayoutVars>
      </dgm:prSet>
      <dgm:spPr/>
    </dgm:pt>
    <dgm:pt modelId="{53CAA654-40A4-4548-B3C4-7203820EE983}" type="pres">
      <dgm:prSet presAssocID="{F320C8A6-E738-7344-8A4A-45929B2D46C6}" presName="Name13" presStyleLbl="parChTrans1D2" presStyleIdx="3" presStyleCnt="4"/>
      <dgm:spPr/>
    </dgm:pt>
    <dgm:pt modelId="{24CCFBE4-163B-8343-8931-36B895F772BA}" type="pres">
      <dgm:prSet presAssocID="{8B6837D6-63FF-7B47-95CC-D2F02C4DA6A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D3A8702-C2C0-B647-BF17-5D0AC4DCFBAA}" type="presOf" srcId="{E395FE9B-F8EF-6E44-B522-DCE2AEA766B1}" destId="{CED3FC76-CE41-FB4F-9B98-12E5A246AD53}" srcOrd="0" destOrd="0" presId="urn:microsoft.com/office/officeart/2005/8/layout/hierarchy3"/>
    <dgm:cxn modelId="{5112A206-EEC7-844D-A3D2-E4A01A628B1D}" srcId="{E395FE9B-F8EF-6E44-B522-DCE2AEA766B1}" destId="{128FA432-1916-C34C-B294-6FF0AC50C48F}" srcOrd="0" destOrd="0" parTransId="{446F88CB-49F2-C34B-85DF-1E11EAAA11F9}" sibTransId="{AD5C860B-B93B-4E4A-8EC6-B79BA6D07BD6}"/>
    <dgm:cxn modelId="{D6E05807-0B42-8E44-BE10-6F8AAA7A5B64}" srcId="{E395FE9B-F8EF-6E44-B522-DCE2AEA766B1}" destId="{90FAC00C-8AD0-8142-BF0E-EA395E1F2426}" srcOrd="1" destOrd="0" parTransId="{F96333C4-9E21-DE4D-A360-90F971FAB4A9}" sibTransId="{4661DDA0-4FEF-A64A-92B6-861C7F58F6F6}"/>
    <dgm:cxn modelId="{F6370E0D-6DCB-F244-81F6-933FA6B38C57}" type="presOf" srcId="{0B719B21-253E-DC4F-9AF9-1D7B9DAC4B96}" destId="{BE98BFDE-06F8-354E-B548-0D507C75A4FB}" srcOrd="0" destOrd="0" presId="urn:microsoft.com/office/officeart/2005/8/layout/hierarchy3"/>
    <dgm:cxn modelId="{7B6BCA44-4160-3047-8BD9-B926AA0D6101}" type="presOf" srcId="{F96333C4-9E21-DE4D-A360-90F971FAB4A9}" destId="{C56B7958-7B15-0D40-BD81-EB773A45F702}" srcOrd="0" destOrd="0" presId="urn:microsoft.com/office/officeart/2005/8/layout/hierarchy3"/>
    <dgm:cxn modelId="{8281FC4C-75F4-C941-A288-833BD4814C61}" type="presOf" srcId="{446F88CB-49F2-C34B-85DF-1E11EAAA11F9}" destId="{EEB2C3EB-F3DF-7047-B0D2-9DA73E75054F}" srcOrd="0" destOrd="0" presId="urn:microsoft.com/office/officeart/2005/8/layout/hierarchy3"/>
    <dgm:cxn modelId="{9B831D53-7FA1-0742-90E1-624D0286D9A8}" type="presOf" srcId="{2EDAA50D-DC73-6846-9B7E-76B5F5DF815E}" destId="{18FCFFD6-BB86-1744-86F9-84E0C0D030BD}" srcOrd="0" destOrd="0" presId="urn:microsoft.com/office/officeart/2005/8/layout/hierarchy3"/>
    <dgm:cxn modelId="{085BFD54-BF45-EE4C-BE2D-8225B1F523B4}" type="presOf" srcId="{70178F8D-25C8-B240-8BAC-F3924F834D9A}" destId="{35E73B88-C1D3-5A4C-947C-D5B2331B44B0}" srcOrd="0" destOrd="0" presId="urn:microsoft.com/office/officeart/2005/8/layout/hierarchy3"/>
    <dgm:cxn modelId="{BA25D556-3A23-794A-B324-0A9FC9C122BE}" type="presOf" srcId="{E395FE9B-F8EF-6E44-B522-DCE2AEA766B1}" destId="{FF7DBC7A-40B7-FC4B-96E7-7F7D13BBA7B3}" srcOrd="1" destOrd="0" presId="urn:microsoft.com/office/officeart/2005/8/layout/hierarchy3"/>
    <dgm:cxn modelId="{1287BB79-F34D-2F41-8CF8-AC5048A90479}" srcId="{0B719B21-253E-DC4F-9AF9-1D7B9DAC4B96}" destId="{E395FE9B-F8EF-6E44-B522-DCE2AEA766B1}" srcOrd="0" destOrd="0" parTransId="{496FDCF9-B524-F841-B0AA-EDFA071F6E13}" sibTransId="{4F759CF5-33B4-5749-BBB1-7481DEDE015D}"/>
    <dgm:cxn modelId="{82C70D85-9D31-164B-8D3C-7B08CB7E5B72}" srcId="{E395FE9B-F8EF-6E44-B522-DCE2AEA766B1}" destId="{2EDAA50D-DC73-6846-9B7E-76B5F5DF815E}" srcOrd="2" destOrd="0" parTransId="{70178F8D-25C8-B240-8BAC-F3924F834D9A}" sibTransId="{BB62B4B4-FAC6-2749-9A4D-155AE840C2D9}"/>
    <dgm:cxn modelId="{BEFA87A3-C223-0644-BD2A-8A590D1AD50A}" type="presOf" srcId="{128FA432-1916-C34C-B294-6FF0AC50C48F}" destId="{DBABC5C8-42F5-E94A-8AF4-10FB47E07FCA}" srcOrd="0" destOrd="0" presId="urn:microsoft.com/office/officeart/2005/8/layout/hierarchy3"/>
    <dgm:cxn modelId="{B7DCC9AF-6834-4746-93C4-B8C2D81A009A}" type="presOf" srcId="{90FAC00C-8AD0-8142-BF0E-EA395E1F2426}" destId="{4AC87C69-A201-B245-ABBD-E25741F5A55E}" srcOrd="0" destOrd="0" presId="urn:microsoft.com/office/officeart/2005/8/layout/hierarchy3"/>
    <dgm:cxn modelId="{846C17CE-2DD7-964A-866E-5B336B0484B8}" type="presOf" srcId="{F320C8A6-E738-7344-8A4A-45929B2D46C6}" destId="{53CAA654-40A4-4548-B3C4-7203820EE983}" srcOrd="0" destOrd="0" presId="urn:microsoft.com/office/officeart/2005/8/layout/hierarchy3"/>
    <dgm:cxn modelId="{2FC9A3ED-E425-6649-BA39-C7A1CAE0B994}" type="presOf" srcId="{8B6837D6-63FF-7B47-95CC-D2F02C4DA6A3}" destId="{24CCFBE4-163B-8343-8931-36B895F772BA}" srcOrd="0" destOrd="0" presId="urn:microsoft.com/office/officeart/2005/8/layout/hierarchy3"/>
    <dgm:cxn modelId="{009F79FA-F4F2-5949-A18F-B49E516362FC}" srcId="{E395FE9B-F8EF-6E44-B522-DCE2AEA766B1}" destId="{8B6837D6-63FF-7B47-95CC-D2F02C4DA6A3}" srcOrd="3" destOrd="0" parTransId="{F320C8A6-E738-7344-8A4A-45929B2D46C6}" sibTransId="{3B7F5413-09EB-BE4A-A50E-BB52A710A347}"/>
    <dgm:cxn modelId="{D237060D-8422-584A-A8C0-56397E056EB6}" type="presParOf" srcId="{BE98BFDE-06F8-354E-B548-0D507C75A4FB}" destId="{F0ED022E-78D0-8C46-B816-241952EA0D35}" srcOrd="0" destOrd="0" presId="urn:microsoft.com/office/officeart/2005/8/layout/hierarchy3"/>
    <dgm:cxn modelId="{6DFBDD70-45FD-4E44-AD26-610C5C40B014}" type="presParOf" srcId="{F0ED022E-78D0-8C46-B816-241952EA0D35}" destId="{F9C305B0-10C8-9A41-93FE-1E8B9A857A03}" srcOrd="0" destOrd="0" presId="urn:microsoft.com/office/officeart/2005/8/layout/hierarchy3"/>
    <dgm:cxn modelId="{B596A4E6-48F5-884E-A785-9E0502D384DE}" type="presParOf" srcId="{F9C305B0-10C8-9A41-93FE-1E8B9A857A03}" destId="{CED3FC76-CE41-FB4F-9B98-12E5A246AD53}" srcOrd="0" destOrd="0" presId="urn:microsoft.com/office/officeart/2005/8/layout/hierarchy3"/>
    <dgm:cxn modelId="{DA6819C9-30D9-E247-B6BD-06E64E72BE95}" type="presParOf" srcId="{F9C305B0-10C8-9A41-93FE-1E8B9A857A03}" destId="{FF7DBC7A-40B7-FC4B-96E7-7F7D13BBA7B3}" srcOrd="1" destOrd="0" presId="urn:microsoft.com/office/officeart/2005/8/layout/hierarchy3"/>
    <dgm:cxn modelId="{2C44668E-8F99-D04E-AA71-34AAD74E2B16}" type="presParOf" srcId="{F0ED022E-78D0-8C46-B816-241952EA0D35}" destId="{CC4AF860-4C91-D24C-BBE3-AE1AC4A2F600}" srcOrd="1" destOrd="0" presId="urn:microsoft.com/office/officeart/2005/8/layout/hierarchy3"/>
    <dgm:cxn modelId="{D191AED3-ACA5-8E48-834B-B6E218DA9F8A}" type="presParOf" srcId="{CC4AF860-4C91-D24C-BBE3-AE1AC4A2F600}" destId="{EEB2C3EB-F3DF-7047-B0D2-9DA73E75054F}" srcOrd="0" destOrd="0" presId="urn:microsoft.com/office/officeart/2005/8/layout/hierarchy3"/>
    <dgm:cxn modelId="{132FD952-8217-F546-B063-47F87EA7C3AE}" type="presParOf" srcId="{CC4AF860-4C91-D24C-BBE3-AE1AC4A2F600}" destId="{DBABC5C8-42F5-E94A-8AF4-10FB47E07FCA}" srcOrd="1" destOrd="0" presId="urn:microsoft.com/office/officeart/2005/8/layout/hierarchy3"/>
    <dgm:cxn modelId="{0FD7D0A7-2143-9240-BA33-9E1C6297AE6A}" type="presParOf" srcId="{CC4AF860-4C91-D24C-BBE3-AE1AC4A2F600}" destId="{C56B7958-7B15-0D40-BD81-EB773A45F702}" srcOrd="2" destOrd="0" presId="urn:microsoft.com/office/officeart/2005/8/layout/hierarchy3"/>
    <dgm:cxn modelId="{06CB737C-F371-4943-9730-702F81471C61}" type="presParOf" srcId="{CC4AF860-4C91-D24C-BBE3-AE1AC4A2F600}" destId="{4AC87C69-A201-B245-ABBD-E25741F5A55E}" srcOrd="3" destOrd="0" presId="urn:microsoft.com/office/officeart/2005/8/layout/hierarchy3"/>
    <dgm:cxn modelId="{3ECDCB30-CCA2-2642-8F4D-B1FE1CE36E98}" type="presParOf" srcId="{CC4AF860-4C91-D24C-BBE3-AE1AC4A2F600}" destId="{35E73B88-C1D3-5A4C-947C-D5B2331B44B0}" srcOrd="4" destOrd="0" presId="urn:microsoft.com/office/officeart/2005/8/layout/hierarchy3"/>
    <dgm:cxn modelId="{CE0BFC8E-8F10-774C-B36C-E0931D925562}" type="presParOf" srcId="{CC4AF860-4C91-D24C-BBE3-AE1AC4A2F600}" destId="{18FCFFD6-BB86-1744-86F9-84E0C0D030BD}" srcOrd="5" destOrd="0" presId="urn:microsoft.com/office/officeart/2005/8/layout/hierarchy3"/>
    <dgm:cxn modelId="{D17DCCC2-AC2B-494C-BC8E-236A886AB6BB}" type="presParOf" srcId="{CC4AF860-4C91-D24C-BBE3-AE1AC4A2F600}" destId="{53CAA654-40A4-4548-B3C4-7203820EE983}" srcOrd="6" destOrd="0" presId="urn:microsoft.com/office/officeart/2005/8/layout/hierarchy3"/>
    <dgm:cxn modelId="{E2050002-CE75-884E-80A8-759D538EEE81}" type="presParOf" srcId="{CC4AF860-4C91-D24C-BBE3-AE1AC4A2F600}" destId="{24CCFBE4-163B-8343-8931-36B895F772BA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10AE7-83D1-3B4E-8995-6D97DB6EDD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C0EEF-2867-8D48-A596-670B0BEC4C16}">
      <dgm:prSet phldrT="[Text]" custT="1"/>
      <dgm:spPr>
        <a:solidFill>
          <a:srgbClr val="0416FF"/>
        </a:solidFill>
      </dgm:spPr>
      <dgm:t>
        <a:bodyPr/>
        <a:lstStyle/>
        <a:p>
          <a:r>
            <a:rPr lang="en-US" sz="1600" dirty="0">
              <a:solidFill>
                <a:srgbClr val="FFFF00"/>
              </a:solidFill>
            </a:rPr>
            <a:t>Core Courses (5)</a:t>
          </a:r>
        </a:p>
      </dgm:t>
    </dgm:pt>
    <dgm:pt modelId="{F67D130A-6404-FB4E-98F1-A9E4A894119B}" type="parTrans" cxnId="{68240EBD-524D-4E43-AF83-3A5B425BE1EC}">
      <dgm:prSet/>
      <dgm:spPr/>
      <dgm:t>
        <a:bodyPr/>
        <a:lstStyle/>
        <a:p>
          <a:endParaRPr lang="en-US" sz="1600"/>
        </a:p>
      </dgm:t>
    </dgm:pt>
    <dgm:pt modelId="{699A84A0-4018-5C43-B4C4-F5CFCDE7E80D}" type="sibTrans" cxnId="{68240EBD-524D-4E43-AF83-3A5B425BE1EC}">
      <dgm:prSet/>
      <dgm:spPr/>
      <dgm:t>
        <a:bodyPr/>
        <a:lstStyle/>
        <a:p>
          <a:endParaRPr lang="en-US" sz="1600"/>
        </a:p>
      </dgm:t>
    </dgm:pt>
    <dgm:pt modelId="{70D3CB17-4428-1B41-A981-E798FE9C162C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 err="1">
              <a:solidFill>
                <a:srgbClr val="003CFF"/>
              </a:solidFill>
            </a:rPr>
            <a:t>Microecon</a:t>
          </a:r>
          <a:endParaRPr lang="en-US" sz="1800" dirty="0">
            <a:solidFill>
              <a:srgbClr val="003CFF"/>
            </a:solidFill>
          </a:endParaRPr>
        </a:p>
      </dgm:t>
    </dgm:pt>
    <dgm:pt modelId="{319A4AC9-9806-4C4B-9268-2E6E7165A7A9}" type="parTrans" cxnId="{AA51A9D9-E01B-1445-9054-56CC370FE90E}">
      <dgm:prSet/>
      <dgm:spPr/>
      <dgm:t>
        <a:bodyPr/>
        <a:lstStyle/>
        <a:p>
          <a:endParaRPr lang="en-US" sz="1600"/>
        </a:p>
      </dgm:t>
    </dgm:pt>
    <dgm:pt modelId="{12328DE9-01AE-214F-AA1D-29852C29C83C}" type="sibTrans" cxnId="{AA51A9D9-E01B-1445-9054-56CC370FE90E}">
      <dgm:prSet/>
      <dgm:spPr/>
      <dgm:t>
        <a:bodyPr/>
        <a:lstStyle/>
        <a:p>
          <a:endParaRPr lang="en-US" sz="1600"/>
        </a:p>
      </dgm:t>
    </dgm:pt>
    <dgm:pt modelId="{E4B06E97-293B-3E4F-84E9-00E02B6BF356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Politics</a:t>
          </a:r>
        </a:p>
      </dgm:t>
    </dgm:pt>
    <dgm:pt modelId="{4D5F9D7B-C889-1A47-B839-D3D7EA1CCA26}" type="parTrans" cxnId="{6F75800A-30E2-9948-A346-572D7DA81FBB}">
      <dgm:prSet/>
      <dgm:spPr/>
      <dgm:t>
        <a:bodyPr/>
        <a:lstStyle/>
        <a:p>
          <a:endParaRPr lang="en-US" sz="1600"/>
        </a:p>
      </dgm:t>
    </dgm:pt>
    <dgm:pt modelId="{5089481E-9D03-0144-A2CE-BE8D1C3D61B7}" type="sibTrans" cxnId="{6F75800A-30E2-9948-A346-572D7DA81FBB}">
      <dgm:prSet/>
      <dgm:spPr/>
      <dgm:t>
        <a:bodyPr/>
        <a:lstStyle/>
        <a:p>
          <a:endParaRPr lang="en-US" sz="1600"/>
        </a:p>
      </dgm:t>
    </dgm:pt>
    <dgm:pt modelId="{C4E507D4-05B9-5C4B-87B7-7972483416B8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200" dirty="0">
              <a:solidFill>
                <a:srgbClr val="003CFF"/>
              </a:solidFill>
            </a:rPr>
            <a:t>Sociology or Psychology</a:t>
          </a:r>
        </a:p>
      </dgm:t>
    </dgm:pt>
    <dgm:pt modelId="{51DF4B4D-040B-B041-AAA8-07187806EF86}" type="parTrans" cxnId="{34C30997-DF1C-7742-A82B-68FB0A95D5EA}">
      <dgm:prSet/>
      <dgm:spPr/>
      <dgm:t>
        <a:bodyPr/>
        <a:lstStyle/>
        <a:p>
          <a:endParaRPr lang="en-US" sz="1600"/>
        </a:p>
      </dgm:t>
    </dgm:pt>
    <dgm:pt modelId="{37630345-094F-0E41-9335-2DDB5E392F42}" type="sibTrans" cxnId="{34C30997-DF1C-7742-A82B-68FB0A95D5EA}">
      <dgm:prSet/>
      <dgm:spPr/>
      <dgm:t>
        <a:bodyPr/>
        <a:lstStyle/>
        <a:p>
          <a:endParaRPr lang="en-US" sz="1600"/>
        </a:p>
      </dgm:t>
    </dgm:pt>
    <dgm:pt modelId="{B8BBA3B5-B285-D04F-B33A-98C6B7E12284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Science Policy</a:t>
          </a:r>
        </a:p>
      </dgm:t>
    </dgm:pt>
    <dgm:pt modelId="{B23D954A-4F12-8547-8701-DBE7CAA05EF5}" type="parTrans" cxnId="{D27E2439-66E7-D44D-8412-4CF0E0980C2C}">
      <dgm:prSet/>
      <dgm:spPr/>
      <dgm:t>
        <a:bodyPr/>
        <a:lstStyle/>
        <a:p>
          <a:endParaRPr lang="en-US" sz="1600"/>
        </a:p>
      </dgm:t>
    </dgm:pt>
    <dgm:pt modelId="{3A3B44CB-C3D7-7848-B087-A6EEBAE0AB55}" type="sibTrans" cxnId="{D27E2439-66E7-D44D-8412-4CF0E0980C2C}">
      <dgm:prSet/>
      <dgm:spPr/>
      <dgm:t>
        <a:bodyPr/>
        <a:lstStyle/>
        <a:p>
          <a:endParaRPr lang="en-US" sz="1600"/>
        </a:p>
      </dgm:t>
    </dgm:pt>
    <dgm:pt modelId="{938F24AA-F841-DD41-9741-8639A0FE6FCD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Ethics</a:t>
          </a:r>
        </a:p>
      </dgm:t>
    </dgm:pt>
    <dgm:pt modelId="{EE60E003-12E2-6349-A8E0-085B3EF941BA}" type="parTrans" cxnId="{9AE9778D-AA08-344C-BF6A-882089FDAC9B}">
      <dgm:prSet/>
      <dgm:spPr/>
      <dgm:t>
        <a:bodyPr/>
        <a:lstStyle/>
        <a:p>
          <a:endParaRPr lang="en-US" sz="1600"/>
        </a:p>
      </dgm:t>
    </dgm:pt>
    <dgm:pt modelId="{3278257B-DE16-DC4D-A713-B535B750C859}" type="sibTrans" cxnId="{9AE9778D-AA08-344C-BF6A-882089FDAC9B}">
      <dgm:prSet/>
      <dgm:spPr/>
      <dgm:t>
        <a:bodyPr/>
        <a:lstStyle/>
        <a:p>
          <a:endParaRPr lang="en-US" sz="1600"/>
        </a:p>
      </dgm:t>
    </dgm:pt>
    <dgm:pt modelId="{BF71E922-4EA4-6C40-81BB-52C05754FEDC}" type="pres">
      <dgm:prSet presAssocID="{60310AE7-83D1-3B4E-8995-6D97DB6EDD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C61F4-02E4-6845-9957-BCF0C1AB5819}" type="pres">
      <dgm:prSet presAssocID="{FDAC0EEF-2867-8D48-A596-670B0BEC4C16}" presName="root" presStyleCnt="0"/>
      <dgm:spPr/>
    </dgm:pt>
    <dgm:pt modelId="{EC33FC23-1F26-3449-9FE9-9C42527693F4}" type="pres">
      <dgm:prSet presAssocID="{FDAC0EEF-2867-8D48-A596-670B0BEC4C16}" presName="rootComposite" presStyleCnt="0"/>
      <dgm:spPr/>
    </dgm:pt>
    <dgm:pt modelId="{89B06B49-A34C-C14E-9A65-6AD6EAD41240}" type="pres">
      <dgm:prSet presAssocID="{FDAC0EEF-2867-8D48-A596-670B0BEC4C16}" presName="rootText" presStyleLbl="node1" presStyleIdx="0" presStyleCnt="1" custScaleX="132041" custLinFactNeighborX="-11325"/>
      <dgm:spPr/>
    </dgm:pt>
    <dgm:pt modelId="{6F601061-CB9F-9D4E-B495-E7BD64D25F18}" type="pres">
      <dgm:prSet presAssocID="{FDAC0EEF-2867-8D48-A596-670B0BEC4C16}" presName="rootConnector" presStyleLbl="node1" presStyleIdx="0" presStyleCnt="1"/>
      <dgm:spPr/>
    </dgm:pt>
    <dgm:pt modelId="{5D64409F-E719-C948-9BD5-F1C09764219D}" type="pres">
      <dgm:prSet presAssocID="{FDAC0EEF-2867-8D48-A596-670B0BEC4C16}" presName="childShape" presStyleCnt="0"/>
      <dgm:spPr/>
    </dgm:pt>
    <dgm:pt modelId="{D05517FA-17BC-EB47-A870-4BC00045EAEB}" type="pres">
      <dgm:prSet presAssocID="{319A4AC9-9806-4C4B-9268-2E6E7165A7A9}" presName="Name13" presStyleLbl="parChTrans1D2" presStyleIdx="0" presStyleCnt="5"/>
      <dgm:spPr/>
    </dgm:pt>
    <dgm:pt modelId="{D2AB530E-AF8A-354A-981B-E5AA98432F7B}" type="pres">
      <dgm:prSet presAssocID="{70D3CB17-4428-1B41-A981-E798FE9C162C}" presName="childText" presStyleLbl="bgAcc1" presStyleIdx="0" presStyleCnt="5" custScaleX="132041" custLinFactNeighborX="-14159" custLinFactNeighborY="-13124">
        <dgm:presLayoutVars>
          <dgm:bulletEnabled val="1"/>
        </dgm:presLayoutVars>
      </dgm:prSet>
      <dgm:spPr/>
    </dgm:pt>
    <dgm:pt modelId="{7C56880D-BC07-2940-A09E-E746BBBD4929}" type="pres">
      <dgm:prSet presAssocID="{4D5F9D7B-C889-1A47-B839-D3D7EA1CCA26}" presName="Name13" presStyleLbl="parChTrans1D2" presStyleIdx="1" presStyleCnt="5"/>
      <dgm:spPr/>
    </dgm:pt>
    <dgm:pt modelId="{8F207A02-1A17-6046-B159-8D046D4614BF}" type="pres">
      <dgm:prSet presAssocID="{E4B06E97-293B-3E4F-84E9-00E02B6BF356}" presName="childText" presStyleLbl="bgAcc1" presStyleIdx="1" presStyleCnt="5" custScaleX="132041" custLinFactNeighborX="-14159" custLinFactNeighborY="-12212">
        <dgm:presLayoutVars>
          <dgm:bulletEnabled val="1"/>
        </dgm:presLayoutVars>
      </dgm:prSet>
      <dgm:spPr/>
    </dgm:pt>
    <dgm:pt modelId="{1217A1DF-CDEC-6B4B-9FD0-DB7744183D20}" type="pres">
      <dgm:prSet presAssocID="{51DF4B4D-040B-B041-AAA8-07187806EF86}" presName="Name13" presStyleLbl="parChTrans1D2" presStyleIdx="2" presStyleCnt="5"/>
      <dgm:spPr/>
    </dgm:pt>
    <dgm:pt modelId="{827D4B4F-5892-2842-8A98-825DFC82A638}" type="pres">
      <dgm:prSet presAssocID="{C4E507D4-05B9-5C4B-87B7-7972483416B8}" presName="childText" presStyleLbl="bgAcc1" presStyleIdx="2" presStyleCnt="5" custScaleX="132041" custLinFactNeighborX="-14159" custLinFactNeighborY="-12300">
        <dgm:presLayoutVars>
          <dgm:bulletEnabled val="1"/>
        </dgm:presLayoutVars>
      </dgm:prSet>
      <dgm:spPr/>
    </dgm:pt>
    <dgm:pt modelId="{78BFEB43-B5AF-E246-A139-D1A3CE804CEF}" type="pres">
      <dgm:prSet presAssocID="{B23D954A-4F12-8547-8701-DBE7CAA05EF5}" presName="Name13" presStyleLbl="parChTrans1D2" presStyleIdx="3" presStyleCnt="5"/>
      <dgm:spPr/>
    </dgm:pt>
    <dgm:pt modelId="{3B4F7657-1515-3B4A-9E9F-2783A32362C6}" type="pres">
      <dgm:prSet presAssocID="{B8BBA3B5-B285-D04F-B33A-98C6B7E12284}" presName="childText" presStyleLbl="bgAcc1" presStyleIdx="3" presStyleCnt="5" custScaleX="132041" custLinFactNeighborX="-14159" custLinFactNeighborY="-9896">
        <dgm:presLayoutVars>
          <dgm:bulletEnabled val="1"/>
        </dgm:presLayoutVars>
      </dgm:prSet>
      <dgm:spPr/>
    </dgm:pt>
    <dgm:pt modelId="{1DFB5F43-C364-BF4C-ACDD-790AFC3F885E}" type="pres">
      <dgm:prSet presAssocID="{EE60E003-12E2-6349-A8E0-085B3EF941BA}" presName="Name13" presStyleLbl="parChTrans1D2" presStyleIdx="4" presStyleCnt="5"/>
      <dgm:spPr/>
    </dgm:pt>
    <dgm:pt modelId="{047B68BC-5AA9-CC44-98EA-0709215B59E6}" type="pres">
      <dgm:prSet presAssocID="{938F24AA-F841-DD41-9741-8639A0FE6FCD}" presName="childText" presStyleLbl="bgAcc1" presStyleIdx="4" presStyleCnt="5" custScaleX="132041" custLinFactNeighborX="-14159" custLinFactNeighborY="-8492">
        <dgm:presLayoutVars>
          <dgm:bulletEnabled val="1"/>
        </dgm:presLayoutVars>
      </dgm:prSet>
      <dgm:spPr/>
    </dgm:pt>
  </dgm:ptLst>
  <dgm:cxnLst>
    <dgm:cxn modelId="{6F75800A-30E2-9948-A346-572D7DA81FBB}" srcId="{FDAC0EEF-2867-8D48-A596-670B0BEC4C16}" destId="{E4B06E97-293B-3E4F-84E9-00E02B6BF356}" srcOrd="1" destOrd="0" parTransId="{4D5F9D7B-C889-1A47-B839-D3D7EA1CCA26}" sibTransId="{5089481E-9D03-0144-A2CE-BE8D1C3D61B7}"/>
    <dgm:cxn modelId="{85B3490E-720A-0544-8F4F-DAD84A73F33D}" type="presOf" srcId="{319A4AC9-9806-4C4B-9268-2E6E7165A7A9}" destId="{D05517FA-17BC-EB47-A870-4BC00045EAEB}" srcOrd="0" destOrd="0" presId="urn:microsoft.com/office/officeart/2005/8/layout/hierarchy3"/>
    <dgm:cxn modelId="{D3083B11-054C-F54A-A579-693261A89F07}" type="presOf" srcId="{C4E507D4-05B9-5C4B-87B7-7972483416B8}" destId="{827D4B4F-5892-2842-8A98-825DFC82A638}" srcOrd="0" destOrd="0" presId="urn:microsoft.com/office/officeart/2005/8/layout/hierarchy3"/>
    <dgm:cxn modelId="{98951626-EEEF-144C-BD53-C48E49586E8E}" type="presOf" srcId="{FDAC0EEF-2867-8D48-A596-670B0BEC4C16}" destId="{89B06B49-A34C-C14E-9A65-6AD6EAD41240}" srcOrd="0" destOrd="0" presId="urn:microsoft.com/office/officeart/2005/8/layout/hierarchy3"/>
    <dgm:cxn modelId="{37A2E737-7C98-5945-9B8B-65C2B3A34275}" type="presOf" srcId="{E4B06E97-293B-3E4F-84E9-00E02B6BF356}" destId="{8F207A02-1A17-6046-B159-8D046D4614BF}" srcOrd="0" destOrd="0" presId="urn:microsoft.com/office/officeart/2005/8/layout/hierarchy3"/>
    <dgm:cxn modelId="{D27E2439-66E7-D44D-8412-4CF0E0980C2C}" srcId="{FDAC0EEF-2867-8D48-A596-670B0BEC4C16}" destId="{B8BBA3B5-B285-D04F-B33A-98C6B7E12284}" srcOrd="3" destOrd="0" parTransId="{B23D954A-4F12-8547-8701-DBE7CAA05EF5}" sibTransId="{3A3B44CB-C3D7-7848-B087-A6EEBAE0AB55}"/>
    <dgm:cxn modelId="{C981BB54-4474-CF46-A299-6549AB835489}" type="presOf" srcId="{4D5F9D7B-C889-1A47-B839-D3D7EA1CCA26}" destId="{7C56880D-BC07-2940-A09E-E746BBBD4929}" srcOrd="0" destOrd="0" presId="urn:microsoft.com/office/officeart/2005/8/layout/hierarchy3"/>
    <dgm:cxn modelId="{F100D98C-2298-D04C-BEEB-B2B799E35EA1}" type="presOf" srcId="{51DF4B4D-040B-B041-AAA8-07187806EF86}" destId="{1217A1DF-CDEC-6B4B-9FD0-DB7744183D20}" srcOrd="0" destOrd="0" presId="urn:microsoft.com/office/officeart/2005/8/layout/hierarchy3"/>
    <dgm:cxn modelId="{9AE9778D-AA08-344C-BF6A-882089FDAC9B}" srcId="{FDAC0EEF-2867-8D48-A596-670B0BEC4C16}" destId="{938F24AA-F841-DD41-9741-8639A0FE6FCD}" srcOrd="4" destOrd="0" parTransId="{EE60E003-12E2-6349-A8E0-085B3EF941BA}" sibTransId="{3278257B-DE16-DC4D-A713-B535B750C859}"/>
    <dgm:cxn modelId="{34C30997-DF1C-7742-A82B-68FB0A95D5EA}" srcId="{FDAC0EEF-2867-8D48-A596-670B0BEC4C16}" destId="{C4E507D4-05B9-5C4B-87B7-7972483416B8}" srcOrd="2" destOrd="0" parTransId="{51DF4B4D-040B-B041-AAA8-07187806EF86}" sibTransId="{37630345-094F-0E41-9335-2DDB5E392F42}"/>
    <dgm:cxn modelId="{618D29A8-00D1-6042-876D-D486A8001BF7}" type="presOf" srcId="{B23D954A-4F12-8547-8701-DBE7CAA05EF5}" destId="{78BFEB43-B5AF-E246-A139-D1A3CE804CEF}" srcOrd="0" destOrd="0" presId="urn:microsoft.com/office/officeart/2005/8/layout/hierarchy3"/>
    <dgm:cxn modelId="{0CD75AB1-BBF4-054B-BDB9-3DA5AB9DD2E9}" type="presOf" srcId="{FDAC0EEF-2867-8D48-A596-670B0BEC4C16}" destId="{6F601061-CB9F-9D4E-B495-E7BD64D25F18}" srcOrd="1" destOrd="0" presId="urn:microsoft.com/office/officeart/2005/8/layout/hierarchy3"/>
    <dgm:cxn modelId="{BC2440B2-7B91-D44B-9B65-D4D5883B5AE8}" type="presOf" srcId="{70D3CB17-4428-1B41-A981-E798FE9C162C}" destId="{D2AB530E-AF8A-354A-981B-E5AA98432F7B}" srcOrd="0" destOrd="0" presId="urn:microsoft.com/office/officeart/2005/8/layout/hierarchy3"/>
    <dgm:cxn modelId="{0D1572B5-868D-2042-9352-E03294D15F64}" type="presOf" srcId="{938F24AA-F841-DD41-9741-8639A0FE6FCD}" destId="{047B68BC-5AA9-CC44-98EA-0709215B59E6}" srcOrd="0" destOrd="0" presId="urn:microsoft.com/office/officeart/2005/8/layout/hierarchy3"/>
    <dgm:cxn modelId="{68240EBD-524D-4E43-AF83-3A5B425BE1EC}" srcId="{60310AE7-83D1-3B4E-8995-6D97DB6EDD5A}" destId="{FDAC0EEF-2867-8D48-A596-670B0BEC4C16}" srcOrd="0" destOrd="0" parTransId="{F67D130A-6404-FB4E-98F1-A9E4A894119B}" sibTransId="{699A84A0-4018-5C43-B4C4-F5CFCDE7E80D}"/>
    <dgm:cxn modelId="{4617CCBD-0AEB-6445-86B3-838AAF61623D}" type="presOf" srcId="{EE60E003-12E2-6349-A8E0-085B3EF941BA}" destId="{1DFB5F43-C364-BF4C-ACDD-790AFC3F885E}" srcOrd="0" destOrd="0" presId="urn:microsoft.com/office/officeart/2005/8/layout/hierarchy3"/>
    <dgm:cxn modelId="{8F3289D0-C429-DB4D-BE57-33EEF8F160E9}" type="presOf" srcId="{60310AE7-83D1-3B4E-8995-6D97DB6EDD5A}" destId="{BF71E922-4EA4-6C40-81BB-52C05754FEDC}" srcOrd="0" destOrd="0" presId="urn:microsoft.com/office/officeart/2005/8/layout/hierarchy3"/>
    <dgm:cxn modelId="{325B2FD3-5963-7942-BBFB-C846944C1C8A}" type="presOf" srcId="{B8BBA3B5-B285-D04F-B33A-98C6B7E12284}" destId="{3B4F7657-1515-3B4A-9E9F-2783A32362C6}" srcOrd="0" destOrd="0" presId="urn:microsoft.com/office/officeart/2005/8/layout/hierarchy3"/>
    <dgm:cxn modelId="{AA51A9D9-E01B-1445-9054-56CC370FE90E}" srcId="{FDAC0EEF-2867-8D48-A596-670B0BEC4C16}" destId="{70D3CB17-4428-1B41-A981-E798FE9C162C}" srcOrd="0" destOrd="0" parTransId="{319A4AC9-9806-4C4B-9268-2E6E7165A7A9}" sibTransId="{12328DE9-01AE-214F-AA1D-29852C29C83C}"/>
    <dgm:cxn modelId="{3C5AAB90-3F4D-7E41-A878-BF2A3B84D478}" type="presParOf" srcId="{BF71E922-4EA4-6C40-81BB-52C05754FEDC}" destId="{16BC61F4-02E4-6845-9957-BCF0C1AB5819}" srcOrd="0" destOrd="0" presId="urn:microsoft.com/office/officeart/2005/8/layout/hierarchy3"/>
    <dgm:cxn modelId="{8C41BD6F-3B4B-F945-AC06-809BCCE339D6}" type="presParOf" srcId="{16BC61F4-02E4-6845-9957-BCF0C1AB5819}" destId="{EC33FC23-1F26-3449-9FE9-9C42527693F4}" srcOrd="0" destOrd="0" presId="urn:microsoft.com/office/officeart/2005/8/layout/hierarchy3"/>
    <dgm:cxn modelId="{74FB2042-8B3F-9846-9274-485392DF35C5}" type="presParOf" srcId="{EC33FC23-1F26-3449-9FE9-9C42527693F4}" destId="{89B06B49-A34C-C14E-9A65-6AD6EAD41240}" srcOrd="0" destOrd="0" presId="urn:microsoft.com/office/officeart/2005/8/layout/hierarchy3"/>
    <dgm:cxn modelId="{4A774F2B-09B3-4541-9B3A-9C763EA6DF84}" type="presParOf" srcId="{EC33FC23-1F26-3449-9FE9-9C42527693F4}" destId="{6F601061-CB9F-9D4E-B495-E7BD64D25F18}" srcOrd="1" destOrd="0" presId="urn:microsoft.com/office/officeart/2005/8/layout/hierarchy3"/>
    <dgm:cxn modelId="{D84A07B8-37A1-1440-8DA2-A3704A040119}" type="presParOf" srcId="{16BC61F4-02E4-6845-9957-BCF0C1AB5819}" destId="{5D64409F-E719-C948-9BD5-F1C09764219D}" srcOrd="1" destOrd="0" presId="urn:microsoft.com/office/officeart/2005/8/layout/hierarchy3"/>
    <dgm:cxn modelId="{655546C6-4031-0348-A8BD-A3DF40174809}" type="presParOf" srcId="{5D64409F-E719-C948-9BD5-F1C09764219D}" destId="{D05517FA-17BC-EB47-A870-4BC00045EAEB}" srcOrd="0" destOrd="0" presId="urn:microsoft.com/office/officeart/2005/8/layout/hierarchy3"/>
    <dgm:cxn modelId="{F791897C-099D-BC45-89AE-7A89430D00F3}" type="presParOf" srcId="{5D64409F-E719-C948-9BD5-F1C09764219D}" destId="{D2AB530E-AF8A-354A-981B-E5AA98432F7B}" srcOrd="1" destOrd="0" presId="urn:microsoft.com/office/officeart/2005/8/layout/hierarchy3"/>
    <dgm:cxn modelId="{507D4F6E-B8F4-3348-9244-E281FB8F2E35}" type="presParOf" srcId="{5D64409F-E719-C948-9BD5-F1C09764219D}" destId="{7C56880D-BC07-2940-A09E-E746BBBD4929}" srcOrd="2" destOrd="0" presId="urn:microsoft.com/office/officeart/2005/8/layout/hierarchy3"/>
    <dgm:cxn modelId="{0FDD3837-08CE-9549-A08B-B1858D556725}" type="presParOf" srcId="{5D64409F-E719-C948-9BD5-F1C09764219D}" destId="{8F207A02-1A17-6046-B159-8D046D4614BF}" srcOrd="3" destOrd="0" presId="urn:microsoft.com/office/officeart/2005/8/layout/hierarchy3"/>
    <dgm:cxn modelId="{CA53A450-A6BA-C346-BC80-DEF022CDAB7C}" type="presParOf" srcId="{5D64409F-E719-C948-9BD5-F1C09764219D}" destId="{1217A1DF-CDEC-6B4B-9FD0-DB7744183D20}" srcOrd="4" destOrd="0" presId="urn:microsoft.com/office/officeart/2005/8/layout/hierarchy3"/>
    <dgm:cxn modelId="{A63A324C-CB8A-1843-B2AD-981D0F850244}" type="presParOf" srcId="{5D64409F-E719-C948-9BD5-F1C09764219D}" destId="{827D4B4F-5892-2842-8A98-825DFC82A638}" srcOrd="5" destOrd="0" presId="urn:microsoft.com/office/officeart/2005/8/layout/hierarchy3"/>
    <dgm:cxn modelId="{4CD1D650-F23B-B648-B0E6-E76F678E6A67}" type="presParOf" srcId="{5D64409F-E719-C948-9BD5-F1C09764219D}" destId="{78BFEB43-B5AF-E246-A139-D1A3CE804CEF}" srcOrd="6" destOrd="0" presId="urn:microsoft.com/office/officeart/2005/8/layout/hierarchy3"/>
    <dgm:cxn modelId="{8CC4819A-D85A-E94D-ACF7-55897FA94097}" type="presParOf" srcId="{5D64409F-E719-C948-9BD5-F1C09764219D}" destId="{3B4F7657-1515-3B4A-9E9F-2783A32362C6}" srcOrd="7" destOrd="0" presId="urn:microsoft.com/office/officeart/2005/8/layout/hierarchy3"/>
    <dgm:cxn modelId="{720BC1AB-8B25-244A-9B1D-554EA4C4845F}" type="presParOf" srcId="{5D64409F-E719-C948-9BD5-F1C09764219D}" destId="{1DFB5F43-C364-BF4C-ACDD-790AFC3F885E}" srcOrd="8" destOrd="0" presId="urn:microsoft.com/office/officeart/2005/8/layout/hierarchy3"/>
    <dgm:cxn modelId="{D028D282-A1BF-D04F-B2A4-D6DD3B7C2390}" type="presParOf" srcId="{5D64409F-E719-C948-9BD5-F1C09764219D}" destId="{047B68BC-5AA9-CC44-98EA-0709215B59E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19B21-253E-DC4F-9AF9-1D7B9DAC4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5FE9B-F8EF-6E44-B522-DCE2AEA766B1}">
      <dgm:prSet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solidFill>
                <a:srgbClr val="FFFF00"/>
              </a:solidFill>
            </a:rPr>
            <a:t>Pre-requisites (4)</a:t>
          </a:r>
        </a:p>
      </dgm:t>
    </dgm:pt>
    <dgm:pt modelId="{496FDCF9-B524-F841-B0AA-EDFA071F6E13}" type="parTrans" cxnId="{1287BB79-F34D-2F41-8CF8-AC5048A90479}">
      <dgm:prSet/>
      <dgm:spPr/>
      <dgm:t>
        <a:bodyPr/>
        <a:lstStyle/>
        <a:p>
          <a:endParaRPr lang="en-US" sz="1400"/>
        </a:p>
      </dgm:t>
    </dgm:pt>
    <dgm:pt modelId="{4F759CF5-33B4-5749-BBB1-7481DEDE015D}" type="sibTrans" cxnId="{1287BB79-F34D-2F41-8CF8-AC5048A90479}">
      <dgm:prSet/>
      <dgm:spPr/>
      <dgm:t>
        <a:bodyPr/>
        <a:lstStyle/>
        <a:p>
          <a:endParaRPr lang="en-US" sz="1400"/>
        </a:p>
      </dgm:t>
    </dgm:pt>
    <dgm:pt modelId="{90FAC00C-8AD0-8142-BF0E-EA395E1F2426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>
              <a:solidFill>
                <a:srgbClr val="C00000"/>
              </a:solidFill>
            </a:rPr>
            <a:t>Statistics</a:t>
          </a:r>
        </a:p>
      </dgm:t>
    </dgm:pt>
    <dgm:pt modelId="{F96333C4-9E21-DE4D-A360-90F971FAB4A9}" type="parTrans" cxnId="{D6E05807-0B42-8E44-BE10-6F8AAA7A5B64}">
      <dgm:prSet/>
      <dgm:spPr/>
      <dgm:t>
        <a:bodyPr/>
        <a:lstStyle/>
        <a:p>
          <a:endParaRPr lang="en-US" sz="1400"/>
        </a:p>
      </dgm:t>
    </dgm:pt>
    <dgm:pt modelId="{4661DDA0-4FEF-A64A-92B6-861C7F58F6F6}" type="sibTrans" cxnId="{D6E05807-0B42-8E44-BE10-6F8AAA7A5B64}">
      <dgm:prSet/>
      <dgm:spPr/>
      <dgm:t>
        <a:bodyPr/>
        <a:lstStyle/>
        <a:p>
          <a:endParaRPr lang="en-US" sz="1400"/>
        </a:p>
      </dgm:t>
    </dgm:pt>
    <dgm:pt modelId="{128FA432-1916-C34C-B294-6FF0AC50C48F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 err="1">
              <a:solidFill>
                <a:srgbClr val="C00000"/>
              </a:solidFill>
            </a:rPr>
            <a:t>Microecon</a:t>
          </a:r>
          <a:endParaRPr lang="en-US" sz="1600" dirty="0">
            <a:solidFill>
              <a:srgbClr val="C00000"/>
            </a:solidFill>
          </a:endParaRPr>
        </a:p>
      </dgm:t>
    </dgm:pt>
    <dgm:pt modelId="{446F88CB-49F2-C34B-85DF-1E11EAAA11F9}" type="parTrans" cxnId="{5112A206-EEC7-844D-A3D2-E4A01A628B1D}">
      <dgm:prSet/>
      <dgm:spPr/>
      <dgm:t>
        <a:bodyPr/>
        <a:lstStyle/>
        <a:p>
          <a:endParaRPr lang="en-US" sz="1400"/>
        </a:p>
      </dgm:t>
    </dgm:pt>
    <dgm:pt modelId="{AD5C860B-B93B-4E4A-8EC6-B79BA6D07BD6}" type="sibTrans" cxnId="{5112A206-EEC7-844D-A3D2-E4A01A628B1D}">
      <dgm:prSet/>
      <dgm:spPr/>
      <dgm:t>
        <a:bodyPr/>
        <a:lstStyle/>
        <a:p>
          <a:endParaRPr lang="en-US" sz="1400"/>
        </a:p>
      </dgm:t>
    </dgm:pt>
    <dgm:pt modelId="{2EDAA50D-DC73-6846-9B7E-76B5F5DF815E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600" dirty="0">
              <a:solidFill>
                <a:srgbClr val="C00000"/>
              </a:solidFill>
            </a:rPr>
            <a:t>History</a:t>
          </a:r>
        </a:p>
      </dgm:t>
    </dgm:pt>
    <dgm:pt modelId="{70178F8D-25C8-B240-8BAC-F3924F834D9A}" type="parTrans" cxnId="{82C70D85-9D31-164B-8D3C-7B08CB7E5B72}">
      <dgm:prSet/>
      <dgm:spPr/>
      <dgm:t>
        <a:bodyPr/>
        <a:lstStyle/>
        <a:p>
          <a:endParaRPr lang="en-US" sz="1400"/>
        </a:p>
      </dgm:t>
    </dgm:pt>
    <dgm:pt modelId="{BB62B4B4-FAC6-2749-9A4D-155AE840C2D9}" type="sibTrans" cxnId="{82C70D85-9D31-164B-8D3C-7B08CB7E5B72}">
      <dgm:prSet/>
      <dgm:spPr/>
      <dgm:t>
        <a:bodyPr/>
        <a:lstStyle/>
        <a:p>
          <a:endParaRPr lang="en-US" sz="1400"/>
        </a:p>
      </dgm:t>
    </dgm:pt>
    <dgm:pt modelId="{8B6837D6-63FF-7B47-95CC-D2F02C4DA6A3}">
      <dgm:prSet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1200" dirty="0">
              <a:solidFill>
                <a:srgbClr val="C00000"/>
              </a:solidFill>
            </a:rPr>
            <a:t>Politics / Sociology / Psychology</a:t>
          </a:r>
        </a:p>
      </dgm:t>
    </dgm:pt>
    <dgm:pt modelId="{F320C8A6-E738-7344-8A4A-45929B2D46C6}" type="parTrans" cxnId="{009F79FA-F4F2-5949-A18F-B49E516362FC}">
      <dgm:prSet/>
      <dgm:spPr/>
      <dgm:t>
        <a:bodyPr/>
        <a:lstStyle/>
        <a:p>
          <a:endParaRPr lang="en-US" sz="1400"/>
        </a:p>
      </dgm:t>
    </dgm:pt>
    <dgm:pt modelId="{3B7F5413-09EB-BE4A-A50E-BB52A710A347}" type="sibTrans" cxnId="{009F79FA-F4F2-5949-A18F-B49E516362FC}">
      <dgm:prSet/>
      <dgm:spPr/>
      <dgm:t>
        <a:bodyPr/>
        <a:lstStyle/>
        <a:p>
          <a:endParaRPr lang="en-US" sz="1400"/>
        </a:p>
      </dgm:t>
    </dgm:pt>
    <dgm:pt modelId="{BE98BFDE-06F8-354E-B548-0D507C75A4FB}" type="pres">
      <dgm:prSet presAssocID="{0B719B21-253E-DC4F-9AF9-1D7B9DAC4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D022E-78D0-8C46-B816-241952EA0D35}" type="pres">
      <dgm:prSet presAssocID="{E395FE9B-F8EF-6E44-B522-DCE2AEA766B1}" presName="root" presStyleCnt="0"/>
      <dgm:spPr/>
    </dgm:pt>
    <dgm:pt modelId="{F9C305B0-10C8-9A41-93FE-1E8B9A857A03}" type="pres">
      <dgm:prSet presAssocID="{E395FE9B-F8EF-6E44-B522-DCE2AEA766B1}" presName="rootComposite" presStyleCnt="0"/>
      <dgm:spPr/>
    </dgm:pt>
    <dgm:pt modelId="{CED3FC76-CE41-FB4F-9B98-12E5A246AD53}" type="pres">
      <dgm:prSet presAssocID="{E395FE9B-F8EF-6E44-B522-DCE2AEA766B1}" presName="rootText" presStyleLbl="node1" presStyleIdx="0" presStyleCnt="1" custScaleX="156575" custScaleY="99876" custLinFactNeighborY="-968"/>
      <dgm:spPr/>
    </dgm:pt>
    <dgm:pt modelId="{FF7DBC7A-40B7-FC4B-96E7-7F7D13BBA7B3}" type="pres">
      <dgm:prSet presAssocID="{E395FE9B-F8EF-6E44-B522-DCE2AEA766B1}" presName="rootConnector" presStyleLbl="node1" presStyleIdx="0" presStyleCnt="1"/>
      <dgm:spPr/>
    </dgm:pt>
    <dgm:pt modelId="{CC4AF860-4C91-D24C-BBE3-AE1AC4A2F600}" type="pres">
      <dgm:prSet presAssocID="{E395FE9B-F8EF-6E44-B522-DCE2AEA766B1}" presName="childShape" presStyleCnt="0"/>
      <dgm:spPr/>
    </dgm:pt>
    <dgm:pt modelId="{EEB2C3EB-F3DF-7047-B0D2-9DA73E75054F}" type="pres">
      <dgm:prSet presAssocID="{446F88CB-49F2-C34B-85DF-1E11EAAA11F9}" presName="Name13" presStyleLbl="parChTrans1D2" presStyleIdx="0" presStyleCnt="4"/>
      <dgm:spPr/>
    </dgm:pt>
    <dgm:pt modelId="{DBABC5C8-42F5-E94A-8AF4-10FB47E07FCA}" type="pres">
      <dgm:prSet presAssocID="{128FA432-1916-C34C-B294-6FF0AC50C48F}" presName="childText" presStyleLbl="bgAcc1" presStyleIdx="0" presStyleCnt="4">
        <dgm:presLayoutVars>
          <dgm:bulletEnabled val="1"/>
        </dgm:presLayoutVars>
      </dgm:prSet>
      <dgm:spPr/>
    </dgm:pt>
    <dgm:pt modelId="{C56B7958-7B15-0D40-BD81-EB773A45F702}" type="pres">
      <dgm:prSet presAssocID="{F96333C4-9E21-DE4D-A360-90F971FAB4A9}" presName="Name13" presStyleLbl="parChTrans1D2" presStyleIdx="1" presStyleCnt="4"/>
      <dgm:spPr/>
    </dgm:pt>
    <dgm:pt modelId="{4AC87C69-A201-B245-ABBD-E25741F5A55E}" type="pres">
      <dgm:prSet presAssocID="{90FAC00C-8AD0-8142-BF0E-EA395E1F2426}" presName="childText" presStyleLbl="bgAcc1" presStyleIdx="1" presStyleCnt="4">
        <dgm:presLayoutVars>
          <dgm:bulletEnabled val="1"/>
        </dgm:presLayoutVars>
      </dgm:prSet>
      <dgm:spPr/>
    </dgm:pt>
    <dgm:pt modelId="{35E73B88-C1D3-5A4C-947C-D5B2331B44B0}" type="pres">
      <dgm:prSet presAssocID="{70178F8D-25C8-B240-8BAC-F3924F834D9A}" presName="Name13" presStyleLbl="parChTrans1D2" presStyleIdx="2" presStyleCnt="4"/>
      <dgm:spPr/>
    </dgm:pt>
    <dgm:pt modelId="{18FCFFD6-BB86-1744-86F9-84E0C0D030BD}" type="pres">
      <dgm:prSet presAssocID="{2EDAA50D-DC73-6846-9B7E-76B5F5DF815E}" presName="childText" presStyleLbl="bgAcc1" presStyleIdx="2" presStyleCnt="4">
        <dgm:presLayoutVars>
          <dgm:bulletEnabled val="1"/>
        </dgm:presLayoutVars>
      </dgm:prSet>
      <dgm:spPr/>
    </dgm:pt>
    <dgm:pt modelId="{53CAA654-40A4-4548-B3C4-7203820EE983}" type="pres">
      <dgm:prSet presAssocID="{F320C8A6-E738-7344-8A4A-45929B2D46C6}" presName="Name13" presStyleLbl="parChTrans1D2" presStyleIdx="3" presStyleCnt="4"/>
      <dgm:spPr/>
    </dgm:pt>
    <dgm:pt modelId="{24CCFBE4-163B-8343-8931-36B895F772BA}" type="pres">
      <dgm:prSet presAssocID="{8B6837D6-63FF-7B47-95CC-D2F02C4DA6A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D3A8702-C2C0-B647-BF17-5D0AC4DCFBAA}" type="presOf" srcId="{E395FE9B-F8EF-6E44-B522-DCE2AEA766B1}" destId="{CED3FC76-CE41-FB4F-9B98-12E5A246AD53}" srcOrd="0" destOrd="0" presId="urn:microsoft.com/office/officeart/2005/8/layout/hierarchy3"/>
    <dgm:cxn modelId="{5112A206-EEC7-844D-A3D2-E4A01A628B1D}" srcId="{E395FE9B-F8EF-6E44-B522-DCE2AEA766B1}" destId="{128FA432-1916-C34C-B294-6FF0AC50C48F}" srcOrd="0" destOrd="0" parTransId="{446F88CB-49F2-C34B-85DF-1E11EAAA11F9}" sibTransId="{AD5C860B-B93B-4E4A-8EC6-B79BA6D07BD6}"/>
    <dgm:cxn modelId="{D6E05807-0B42-8E44-BE10-6F8AAA7A5B64}" srcId="{E395FE9B-F8EF-6E44-B522-DCE2AEA766B1}" destId="{90FAC00C-8AD0-8142-BF0E-EA395E1F2426}" srcOrd="1" destOrd="0" parTransId="{F96333C4-9E21-DE4D-A360-90F971FAB4A9}" sibTransId="{4661DDA0-4FEF-A64A-92B6-861C7F58F6F6}"/>
    <dgm:cxn modelId="{F6370E0D-6DCB-F244-81F6-933FA6B38C57}" type="presOf" srcId="{0B719B21-253E-DC4F-9AF9-1D7B9DAC4B96}" destId="{BE98BFDE-06F8-354E-B548-0D507C75A4FB}" srcOrd="0" destOrd="0" presId="urn:microsoft.com/office/officeart/2005/8/layout/hierarchy3"/>
    <dgm:cxn modelId="{7B6BCA44-4160-3047-8BD9-B926AA0D6101}" type="presOf" srcId="{F96333C4-9E21-DE4D-A360-90F971FAB4A9}" destId="{C56B7958-7B15-0D40-BD81-EB773A45F702}" srcOrd="0" destOrd="0" presId="urn:microsoft.com/office/officeart/2005/8/layout/hierarchy3"/>
    <dgm:cxn modelId="{8281FC4C-75F4-C941-A288-833BD4814C61}" type="presOf" srcId="{446F88CB-49F2-C34B-85DF-1E11EAAA11F9}" destId="{EEB2C3EB-F3DF-7047-B0D2-9DA73E75054F}" srcOrd="0" destOrd="0" presId="urn:microsoft.com/office/officeart/2005/8/layout/hierarchy3"/>
    <dgm:cxn modelId="{9B831D53-7FA1-0742-90E1-624D0286D9A8}" type="presOf" srcId="{2EDAA50D-DC73-6846-9B7E-76B5F5DF815E}" destId="{18FCFFD6-BB86-1744-86F9-84E0C0D030BD}" srcOrd="0" destOrd="0" presId="urn:microsoft.com/office/officeart/2005/8/layout/hierarchy3"/>
    <dgm:cxn modelId="{085BFD54-BF45-EE4C-BE2D-8225B1F523B4}" type="presOf" srcId="{70178F8D-25C8-B240-8BAC-F3924F834D9A}" destId="{35E73B88-C1D3-5A4C-947C-D5B2331B44B0}" srcOrd="0" destOrd="0" presId="urn:microsoft.com/office/officeart/2005/8/layout/hierarchy3"/>
    <dgm:cxn modelId="{BA25D556-3A23-794A-B324-0A9FC9C122BE}" type="presOf" srcId="{E395FE9B-F8EF-6E44-B522-DCE2AEA766B1}" destId="{FF7DBC7A-40B7-FC4B-96E7-7F7D13BBA7B3}" srcOrd="1" destOrd="0" presId="urn:microsoft.com/office/officeart/2005/8/layout/hierarchy3"/>
    <dgm:cxn modelId="{1287BB79-F34D-2F41-8CF8-AC5048A90479}" srcId="{0B719B21-253E-DC4F-9AF9-1D7B9DAC4B96}" destId="{E395FE9B-F8EF-6E44-B522-DCE2AEA766B1}" srcOrd="0" destOrd="0" parTransId="{496FDCF9-B524-F841-B0AA-EDFA071F6E13}" sibTransId="{4F759CF5-33B4-5749-BBB1-7481DEDE015D}"/>
    <dgm:cxn modelId="{82C70D85-9D31-164B-8D3C-7B08CB7E5B72}" srcId="{E395FE9B-F8EF-6E44-B522-DCE2AEA766B1}" destId="{2EDAA50D-DC73-6846-9B7E-76B5F5DF815E}" srcOrd="2" destOrd="0" parTransId="{70178F8D-25C8-B240-8BAC-F3924F834D9A}" sibTransId="{BB62B4B4-FAC6-2749-9A4D-155AE840C2D9}"/>
    <dgm:cxn modelId="{BEFA87A3-C223-0644-BD2A-8A590D1AD50A}" type="presOf" srcId="{128FA432-1916-C34C-B294-6FF0AC50C48F}" destId="{DBABC5C8-42F5-E94A-8AF4-10FB47E07FCA}" srcOrd="0" destOrd="0" presId="urn:microsoft.com/office/officeart/2005/8/layout/hierarchy3"/>
    <dgm:cxn modelId="{B7DCC9AF-6834-4746-93C4-B8C2D81A009A}" type="presOf" srcId="{90FAC00C-8AD0-8142-BF0E-EA395E1F2426}" destId="{4AC87C69-A201-B245-ABBD-E25741F5A55E}" srcOrd="0" destOrd="0" presId="urn:microsoft.com/office/officeart/2005/8/layout/hierarchy3"/>
    <dgm:cxn modelId="{846C17CE-2DD7-964A-866E-5B336B0484B8}" type="presOf" srcId="{F320C8A6-E738-7344-8A4A-45929B2D46C6}" destId="{53CAA654-40A4-4548-B3C4-7203820EE983}" srcOrd="0" destOrd="0" presId="urn:microsoft.com/office/officeart/2005/8/layout/hierarchy3"/>
    <dgm:cxn modelId="{2FC9A3ED-E425-6649-BA39-C7A1CAE0B994}" type="presOf" srcId="{8B6837D6-63FF-7B47-95CC-D2F02C4DA6A3}" destId="{24CCFBE4-163B-8343-8931-36B895F772BA}" srcOrd="0" destOrd="0" presId="urn:microsoft.com/office/officeart/2005/8/layout/hierarchy3"/>
    <dgm:cxn modelId="{009F79FA-F4F2-5949-A18F-B49E516362FC}" srcId="{E395FE9B-F8EF-6E44-B522-DCE2AEA766B1}" destId="{8B6837D6-63FF-7B47-95CC-D2F02C4DA6A3}" srcOrd="3" destOrd="0" parTransId="{F320C8A6-E738-7344-8A4A-45929B2D46C6}" sibTransId="{3B7F5413-09EB-BE4A-A50E-BB52A710A347}"/>
    <dgm:cxn modelId="{D237060D-8422-584A-A8C0-56397E056EB6}" type="presParOf" srcId="{BE98BFDE-06F8-354E-B548-0D507C75A4FB}" destId="{F0ED022E-78D0-8C46-B816-241952EA0D35}" srcOrd="0" destOrd="0" presId="urn:microsoft.com/office/officeart/2005/8/layout/hierarchy3"/>
    <dgm:cxn modelId="{6DFBDD70-45FD-4E44-AD26-610C5C40B014}" type="presParOf" srcId="{F0ED022E-78D0-8C46-B816-241952EA0D35}" destId="{F9C305B0-10C8-9A41-93FE-1E8B9A857A03}" srcOrd="0" destOrd="0" presId="urn:microsoft.com/office/officeart/2005/8/layout/hierarchy3"/>
    <dgm:cxn modelId="{B596A4E6-48F5-884E-A785-9E0502D384DE}" type="presParOf" srcId="{F9C305B0-10C8-9A41-93FE-1E8B9A857A03}" destId="{CED3FC76-CE41-FB4F-9B98-12E5A246AD53}" srcOrd="0" destOrd="0" presId="urn:microsoft.com/office/officeart/2005/8/layout/hierarchy3"/>
    <dgm:cxn modelId="{DA6819C9-30D9-E247-B6BD-06E64E72BE95}" type="presParOf" srcId="{F9C305B0-10C8-9A41-93FE-1E8B9A857A03}" destId="{FF7DBC7A-40B7-FC4B-96E7-7F7D13BBA7B3}" srcOrd="1" destOrd="0" presId="urn:microsoft.com/office/officeart/2005/8/layout/hierarchy3"/>
    <dgm:cxn modelId="{2C44668E-8F99-D04E-AA71-34AAD74E2B16}" type="presParOf" srcId="{F0ED022E-78D0-8C46-B816-241952EA0D35}" destId="{CC4AF860-4C91-D24C-BBE3-AE1AC4A2F600}" srcOrd="1" destOrd="0" presId="urn:microsoft.com/office/officeart/2005/8/layout/hierarchy3"/>
    <dgm:cxn modelId="{D191AED3-ACA5-8E48-834B-B6E218DA9F8A}" type="presParOf" srcId="{CC4AF860-4C91-D24C-BBE3-AE1AC4A2F600}" destId="{EEB2C3EB-F3DF-7047-B0D2-9DA73E75054F}" srcOrd="0" destOrd="0" presId="urn:microsoft.com/office/officeart/2005/8/layout/hierarchy3"/>
    <dgm:cxn modelId="{132FD952-8217-F546-B063-47F87EA7C3AE}" type="presParOf" srcId="{CC4AF860-4C91-D24C-BBE3-AE1AC4A2F600}" destId="{DBABC5C8-42F5-E94A-8AF4-10FB47E07FCA}" srcOrd="1" destOrd="0" presId="urn:microsoft.com/office/officeart/2005/8/layout/hierarchy3"/>
    <dgm:cxn modelId="{0FD7D0A7-2143-9240-BA33-9E1C6297AE6A}" type="presParOf" srcId="{CC4AF860-4C91-D24C-BBE3-AE1AC4A2F600}" destId="{C56B7958-7B15-0D40-BD81-EB773A45F702}" srcOrd="2" destOrd="0" presId="urn:microsoft.com/office/officeart/2005/8/layout/hierarchy3"/>
    <dgm:cxn modelId="{06CB737C-F371-4943-9730-702F81471C61}" type="presParOf" srcId="{CC4AF860-4C91-D24C-BBE3-AE1AC4A2F600}" destId="{4AC87C69-A201-B245-ABBD-E25741F5A55E}" srcOrd="3" destOrd="0" presId="urn:microsoft.com/office/officeart/2005/8/layout/hierarchy3"/>
    <dgm:cxn modelId="{3ECDCB30-CCA2-2642-8F4D-B1FE1CE36E98}" type="presParOf" srcId="{CC4AF860-4C91-D24C-BBE3-AE1AC4A2F600}" destId="{35E73B88-C1D3-5A4C-947C-D5B2331B44B0}" srcOrd="4" destOrd="0" presId="urn:microsoft.com/office/officeart/2005/8/layout/hierarchy3"/>
    <dgm:cxn modelId="{CE0BFC8E-8F10-774C-B36C-E0931D925562}" type="presParOf" srcId="{CC4AF860-4C91-D24C-BBE3-AE1AC4A2F600}" destId="{18FCFFD6-BB86-1744-86F9-84E0C0D030BD}" srcOrd="5" destOrd="0" presId="urn:microsoft.com/office/officeart/2005/8/layout/hierarchy3"/>
    <dgm:cxn modelId="{D17DCCC2-AC2B-494C-BC8E-236A886AB6BB}" type="presParOf" srcId="{CC4AF860-4C91-D24C-BBE3-AE1AC4A2F600}" destId="{53CAA654-40A4-4548-B3C4-7203820EE983}" srcOrd="6" destOrd="0" presId="urn:microsoft.com/office/officeart/2005/8/layout/hierarchy3"/>
    <dgm:cxn modelId="{E2050002-CE75-884E-80A8-759D538EEE81}" type="presParOf" srcId="{CC4AF860-4C91-D24C-BBE3-AE1AC4A2F600}" destId="{24CCFBE4-163B-8343-8931-36B895F772BA}" srcOrd="7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10AE7-83D1-3B4E-8995-6D97DB6EDD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C0EEF-2867-8D48-A596-670B0BEC4C16}">
      <dgm:prSet phldrT="[Text]" custT="1"/>
      <dgm:spPr>
        <a:solidFill>
          <a:srgbClr val="0416FF"/>
        </a:solidFill>
      </dgm:spPr>
      <dgm:t>
        <a:bodyPr/>
        <a:lstStyle/>
        <a:p>
          <a:r>
            <a:rPr lang="en-US" sz="1600" dirty="0">
              <a:solidFill>
                <a:srgbClr val="FFFF00"/>
              </a:solidFill>
            </a:rPr>
            <a:t>Core Courses (5)</a:t>
          </a:r>
        </a:p>
      </dgm:t>
    </dgm:pt>
    <dgm:pt modelId="{F67D130A-6404-FB4E-98F1-A9E4A894119B}" type="parTrans" cxnId="{68240EBD-524D-4E43-AF83-3A5B425BE1EC}">
      <dgm:prSet/>
      <dgm:spPr/>
      <dgm:t>
        <a:bodyPr/>
        <a:lstStyle/>
        <a:p>
          <a:endParaRPr lang="en-US" sz="1600"/>
        </a:p>
      </dgm:t>
    </dgm:pt>
    <dgm:pt modelId="{699A84A0-4018-5C43-B4C4-F5CFCDE7E80D}" type="sibTrans" cxnId="{68240EBD-524D-4E43-AF83-3A5B425BE1EC}">
      <dgm:prSet/>
      <dgm:spPr/>
      <dgm:t>
        <a:bodyPr/>
        <a:lstStyle/>
        <a:p>
          <a:endParaRPr lang="en-US" sz="1600"/>
        </a:p>
      </dgm:t>
    </dgm:pt>
    <dgm:pt modelId="{70D3CB17-4428-1B41-A981-E798FE9C162C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 err="1">
              <a:solidFill>
                <a:srgbClr val="003CFF"/>
              </a:solidFill>
            </a:rPr>
            <a:t>Microecon</a:t>
          </a:r>
          <a:endParaRPr lang="en-US" sz="1800" dirty="0">
            <a:solidFill>
              <a:srgbClr val="003CFF"/>
            </a:solidFill>
          </a:endParaRPr>
        </a:p>
      </dgm:t>
    </dgm:pt>
    <dgm:pt modelId="{319A4AC9-9806-4C4B-9268-2E6E7165A7A9}" type="parTrans" cxnId="{AA51A9D9-E01B-1445-9054-56CC370FE90E}">
      <dgm:prSet/>
      <dgm:spPr/>
      <dgm:t>
        <a:bodyPr/>
        <a:lstStyle/>
        <a:p>
          <a:endParaRPr lang="en-US" sz="1600"/>
        </a:p>
      </dgm:t>
    </dgm:pt>
    <dgm:pt modelId="{12328DE9-01AE-214F-AA1D-29852C29C83C}" type="sibTrans" cxnId="{AA51A9D9-E01B-1445-9054-56CC370FE90E}">
      <dgm:prSet/>
      <dgm:spPr/>
      <dgm:t>
        <a:bodyPr/>
        <a:lstStyle/>
        <a:p>
          <a:endParaRPr lang="en-US" sz="1600"/>
        </a:p>
      </dgm:t>
    </dgm:pt>
    <dgm:pt modelId="{E4B06E97-293B-3E4F-84E9-00E02B6BF356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Politics</a:t>
          </a:r>
        </a:p>
      </dgm:t>
    </dgm:pt>
    <dgm:pt modelId="{4D5F9D7B-C889-1A47-B839-D3D7EA1CCA26}" type="parTrans" cxnId="{6F75800A-30E2-9948-A346-572D7DA81FBB}">
      <dgm:prSet/>
      <dgm:spPr/>
      <dgm:t>
        <a:bodyPr/>
        <a:lstStyle/>
        <a:p>
          <a:endParaRPr lang="en-US" sz="1600"/>
        </a:p>
      </dgm:t>
    </dgm:pt>
    <dgm:pt modelId="{5089481E-9D03-0144-A2CE-BE8D1C3D61B7}" type="sibTrans" cxnId="{6F75800A-30E2-9948-A346-572D7DA81FBB}">
      <dgm:prSet/>
      <dgm:spPr/>
      <dgm:t>
        <a:bodyPr/>
        <a:lstStyle/>
        <a:p>
          <a:endParaRPr lang="en-US" sz="1600"/>
        </a:p>
      </dgm:t>
    </dgm:pt>
    <dgm:pt modelId="{C4E507D4-05B9-5C4B-87B7-7972483416B8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200" dirty="0">
              <a:solidFill>
                <a:srgbClr val="003CFF"/>
              </a:solidFill>
            </a:rPr>
            <a:t>Sociology or Psychology</a:t>
          </a:r>
        </a:p>
      </dgm:t>
    </dgm:pt>
    <dgm:pt modelId="{51DF4B4D-040B-B041-AAA8-07187806EF86}" type="parTrans" cxnId="{34C30997-DF1C-7742-A82B-68FB0A95D5EA}">
      <dgm:prSet/>
      <dgm:spPr/>
      <dgm:t>
        <a:bodyPr/>
        <a:lstStyle/>
        <a:p>
          <a:endParaRPr lang="en-US" sz="1600"/>
        </a:p>
      </dgm:t>
    </dgm:pt>
    <dgm:pt modelId="{37630345-094F-0E41-9335-2DDB5E392F42}" type="sibTrans" cxnId="{34C30997-DF1C-7742-A82B-68FB0A95D5EA}">
      <dgm:prSet/>
      <dgm:spPr/>
      <dgm:t>
        <a:bodyPr/>
        <a:lstStyle/>
        <a:p>
          <a:endParaRPr lang="en-US" sz="1600"/>
        </a:p>
      </dgm:t>
    </dgm:pt>
    <dgm:pt modelId="{B8BBA3B5-B285-D04F-B33A-98C6B7E12284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Science Policy</a:t>
          </a:r>
        </a:p>
      </dgm:t>
    </dgm:pt>
    <dgm:pt modelId="{B23D954A-4F12-8547-8701-DBE7CAA05EF5}" type="parTrans" cxnId="{D27E2439-66E7-D44D-8412-4CF0E0980C2C}">
      <dgm:prSet/>
      <dgm:spPr/>
      <dgm:t>
        <a:bodyPr/>
        <a:lstStyle/>
        <a:p>
          <a:endParaRPr lang="en-US" sz="1600"/>
        </a:p>
      </dgm:t>
    </dgm:pt>
    <dgm:pt modelId="{3A3B44CB-C3D7-7848-B087-A6EEBAE0AB55}" type="sibTrans" cxnId="{D27E2439-66E7-D44D-8412-4CF0E0980C2C}">
      <dgm:prSet/>
      <dgm:spPr/>
      <dgm:t>
        <a:bodyPr/>
        <a:lstStyle/>
        <a:p>
          <a:endParaRPr lang="en-US" sz="1600"/>
        </a:p>
      </dgm:t>
    </dgm:pt>
    <dgm:pt modelId="{938F24AA-F841-DD41-9741-8639A0FE6FCD}">
      <dgm:prSet phldrT="[Text]" custT="1"/>
      <dgm:spPr>
        <a:ln w="38100">
          <a:solidFill>
            <a:srgbClr val="003CFF"/>
          </a:solidFill>
        </a:ln>
      </dgm:spPr>
      <dgm:t>
        <a:bodyPr/>
        <a:lstStyle/>
        <a:p>
          <a:r>
            <a:rPr lang="en-US" sz="1800" dirty="0">
              <a:solidFill>
                <a:srgbClr val="003CFF"/>
              </a:solidFill>
            </a:rPr>
            <a:t>Ethics</a:t>
          </a:r>
        </a:p>
      </dgm:t>
    </dgm:pt>
    <dgm:pt modelId="{EE60E003-12E2-6349-A8E0-085B3EF941BA}" type="parTrans" cxnId="{9AE9778D-AA08-344C-BF6A-882089FDAC9B}">
      <dgm:prSet/>
      <dgm:spPr/>
      <dgm:t>
        <a:bodyPr/>
        <a:lstStyle/>
        <a:p>
          <a:endParaRPr lang="en-US" sz="1600"/>
        </a:p>
      </dgm:t>
    </dgm:pt>
    <dgm:pt modelId="{3278257B-DE16-DC4D-A713-B535B750C859}" type="sibTrans" cxnId="{9AE9778D-AA08-344C-BF6A-882089FDAC9B}">
      <dgm:prSet/>
      <dgm:spPr/>
      <dgm:t>
        <a:bodyPr/>
        <a:lstStyle/>
        <a:p>
          <a:endParaRPr lang="en-US" sz="1600"/>
        </a:p>
      </dgm:t>
    </dgm:pt>
    <dgm:pt modelId="{BF71E922-4EA4-6C40-81BB-52C05754FEDC}" type="pres">
      <dgm:prSet presAssocID="{60310AE7-83D1-3B4E-8995-6D97DB6EDD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BC61F4-02E4-6845-9957-BCF0C1AB5819}" type="pres">
      <dgm:prSet presAssocID="{FDAC0EEF-2867-8D48-A596-670B0BEC4C16}" presName="root" presStyleCnt="0"/>
      <dgm:spPr/>
    </dgm:pt>
    <dgm:pt modelId="{EC33FC23-1F26-3449-9FE9-9C42527693F4}" type="pres">
      <dgm:prSet presAssocID="{FDAC0EEF-2867-8D48-A596-670B0BEC4C16}" presName="rootComposite" presStyleCnt="0"/>
      <dgm:spPr/>
    </dgm:pt>
    <dgm:pt modelId="{89B06B49-A34C-C14E-9A65-6AD6EAD41240}" type="pres">
      <dgm:prSet presAssocID="{FDAC0EEF-2867-8D48-A596-670B0BEC4C16}" presName="rootText" presStyleLbl="node1" presStyleIdx="0" presStyleCnt="1" custScaleX="132041" custLinFactNeighborX="-11325"/>
      <dgm:spPr/>
    </dgm:pt>
    <dgm:pt modelId="{6F601061-CB9F-9D4E-B495-E7BD64D25F18}" type="pres">
      <dgm:prSet presAssocID="{FDAC0EEF-2867-8D48-A596-670B0BEC4C16}" presName="rootConnector" presStyleLbl="node1" presStyleIdx="0" presStyleCnt="1"/>
      <dgm:spPr/>
    </dgm:pt>
    <dgm:pt modelId="{5D64409F-E719-C948-9BD5-F1C09764219D}" type="pres">
      <dgm:prSet presAssocID="{FDAC0EEF-2867-8D48-A596-670B0BEC4C16}" presName="childShape" presStyleCnt="0"/>
      <dgm:spPr/>
    </dgm:pt>
    <dgm:pt modelId="{D05517FA-17BC-EB47-A870-4BC00045EAEB}" type="pres">
      <dgm:prSet presAssocID="{319A4AC9-9806-4C4B-9268-2E6E7165A7A9}" presName="Name13" presStyleLbl="parChTrans1D2" presStyleIdx="0" presStyleCnt="5"/>
      <dgm:spPr/>
    </dgm:pt>
    <dgm:pt modelId="{D2AB530E-AF8A-354A-981B-E5AA98432F7B}" type="pres">
      <dgm:prSet presAssocID="{70D3CB17-4428-1B41-A981-E798FE9C162C}" presName="childText" presStyleLbl="bgAcc1" presStyleIdx="0" presStyleCnt="5" custScaleX="132041" custLinFactNeighborX="-14159" custLinFactNeighborY="-13124">
        <dgm:presLayoutVars>
          <dgm:bulletEnabled val="1"/>
        </dgm:presLayoutVars>
      </dgm:prSet>
      <dgm:spPr/>
    </dgm:pt>
    <dgm:pt modelId="{7C56880D-BC07-2940-A09E-E746BBBD4929}" type="pres">
      <dgm:prSet presAssocID="{4D5F9D7B-C889-1A47-B839-D3D7EA1CCA26}" presName="Name13" presStyleLbl="parChTrans1D2" presStyleIdx="1" presStyleCnt="5"/>
      <dgm:spPr/>
    </dgm:pt>
    <dgm:pt modelId="{8F207A02-1A17-6046-B159-8D046D4614BF}" type="pres">
      <dgm:prSet presAssocID="{E4B06E97-293B-3E4F-84E9-00E02B6BF356}" presName="childText" presStyleLbl="bgAcc1" presStyleIdx="1" presStyleCnt="5" custScaleX="132041" custLinFactNeighborX="-14159" custLinFactNeighborY="-22388">
        <dgm:presLayoutVars>
          <dgm:bulletEnabled val="1"/>
        </dgm:presLayoutVars>
      </dgm:prSet>
      <dgm:spPr/>
    </dgm:pt>
    <dgm:pt modelId="{1217A1DF-CDEC-6B4B-9FD0-DB7744183D20}" type="pres">
      <dgm:prSet presAssocID="{51DF4B4D-040B-B041-AAA8-07187806EF86}" presName="Name13" presStyleLbl="parChTrans1D2" presStyleIdx="2" presStyleCnt="5"/>
      <dgm:spPr/>
    </dgm:pt>
    <dgm:pt modelId="{827D4B4F-5892-2842-8A98-825DFC82A638}" type="pres">
      <dgm:prSet presAssocID="{C4E507D4-05B9-5C4B-87B7-7972483416B8}" presName="childText" presStyleLbl="bgAcc1" presStyleIdx="2" presStyleCnt="5" custScaleX="132041" custLinFactNeighborX="-14159" custLinFactNeighborY="-30108">
        <dgm:presLayoutVars>
          <dgm:bulletEnabled val="1"/>
        </dgm:presLayoutVars>
      </dgm:prSet>
      <dgm:spPr/>
    </dgm:pt>
    <dgm:pt modelId="{78BFEB43-B5AF-E246-A139-D1A3CE804CEF}" type="pres">
      <dgm:prSet presAssocID="{B23D954A-4F12-8547-8701-DBE7CAA05EF5}" presName="Name13" presStyleLbl="parChTrans1D2" presStyleIdx="3" presStyleCnt="5"/>
      <dgm:spPr/>
    </dgm:pt>
    <dgm:pt modelId="{3B4F7657-1515-3B4A-9E9F-2783A32362C6}" type="pres">
      <dgm:prSet presAssocID="{B8BBA3B5-B285-D04F-B33A-98C6B7E12284}" presName="childText" presStyleLbl="bgAcc1" presStyleIdx="3" presStyleCnt="5" custScaleX="132041" custLinFactNeighborX="-14159" custLinFactNeighborY="-20072">
        <dgm:presLayoutVars>
          <dgm:bulletEnabled val="1"/>
        </dgm:presLayoutVars>
      </dgm:prSet>
      <dgm:spPr/>
    </dgm:pt>
    <dgm:pt modelId="{1DFB5F43-C364-BF4C-ACDD-790AFC3F885E}" type="pres">
      <dgm:prSet presAssocID="{EE60E003-12E2-6349-A8E0-085B3EF941BA}" presName="Name13" presStyleLbl="parChTrans1D2" presStyleIdx="4" presStyleCnt="5"/>
      <dgm:spPr/>
    </dgm:pt>
    <dgm:pt modelId="{047B68BC-5AA9-CC44-98EA-0709215B59E6}" type="pres">
      <dgm:prSet presAssocID="{938F24AA-F841-DD41-9741-8639A0FE6FCD}" presName="childText" presStyleLbl="bgAcc1" presStyleIdx="4" presStyleCnt="5" custScaleX="132041" custLinFactNeighborX="-14159" custLinFactNeighborY="-8492">
        <dgm:presLayoutVars>
          <dgm:bulletEnabled val="1"/>
        </dgm:presLayoutVars>
      </dgm:prSet>
      <dgm:spPr/>
    </dgm:pt>
  </dgm:ptLst>
  <dgm:cxnLst>
    <dgm:cxn modelId="{6F75800A-30E2-9948-A346-572D7DA81FBB}" srcId="{FDAC0EEF-2867-8D48-A596-670B0BEC4C16}" destId="{E4B06E97-293B-3E4F-84E9-00E02B6BF356}" srcOrd="1" destOrd="0" parTransId="{4D5F9D7B-C889-1A47-B839-D3D7EA1CCA26}" sibTransId="{5089481E-9D03-0144-A2CE-BE8D1C3D61B7}"/>
    <dgm:cxn modelId="{85B3490E-720A-0544-8F4F-DAD84A73F33D}" type="presOf" srcId="{319A4AC9-9806-4C4B-9268-2E6E7165A7A9}" destId="{D05517FA-17BC-EB47-A870-4BC00045EAEB}" srcOrd="0" destOrd="0" presId="urn:microsoft.com/office/officeart/2005/8/layout/hierarchy3"/>
    <dgm:cxn modelId="{D3083B11-054C-F54A-A579-693261A89F07}" type="presOf" srcId="{C4E507D4-05B9-5C4B-87B7-7972483416B8}" destId="{827D4B4F-5892-2842-8A98-825DFC82A638}" srcOrd="0" destOrd="0" presId="urn:microsoft.com/office/officeart/2005/8/layout/hierarchy3"/>
    <dgm:cxn modelId="{98951626-EEEF-144C-BD53-C48E49586E8E}" type="presOf" srcId="{FDAC0EEF-2867-8D48-A596-670B0BEC4C16}" destId="{89B06B49-A34C-C14E-9A65-6AD6EAD41240}" srcOrd="0" destOrd="0" presId="urn:microsoft.com/office/officeart/2005/8/layout/hierarchy3"/>
    <dgm:cxn modelId="{37A2E737-7C98-5945-9B8B-65C2B3A34275}" type="presOf" srcId="{E4B06E97-293B-3E4F-84E9-00E02B6BF356}" destId="{8F207A02-1A17-6046-B159-8D046D4614BF}" srcOrd="0" destOrd="0" presId="urn:microsoft.com/office/officeart/2005/8/layout/hierarchy3"/>
    <dgm:cxn modelId="{D27E2439-66E7-D44D-8412-4CF0E0980C2C}" srcId="{FDAC0EEF-2867-8D48-A596-670B0BEC4C16}" destId="{B8BBA3B5-B285-D04F-B33A-98C6B7E12284}" srcOrd="3" destOrd="0" parTransId="{B23D954A-4F12-8547-8701-DBE7CAA05EF5}" sibTransId="{3A3B44CB-C3D7-7848-B087-A6EEBAE0AB55}"/>
    <dgm:cxn modelId="{C981BB54-4474-CF46-A299-6549AB835489}" type="presOf" srcId="{4D5F9D7B-C889-1A47-B839-D3D7EA1CCA26}" destId="{7C56880D-BC07-2940-A09E-E746BBBD4929}" srcOrd="0" destOrd="0" presId="urn:microsoft.com/office/officeart/2005/8/layout/hierarchy3"/>
    <dgm:cxn modelId="{F100D98C-2298-D04C-BEEB-B2B799E35EA1}" type="presOf" srcId="{51DF4B4D-040B-B041-AAA8-07187806EF86}" destId="{1217A1DF-CDEC-6B4B-9FD0-DB7744183D20}" srcOrd="0" destOrd="0" presId="urn:microsoft.com/office/officeart/2005/8/layout/hierarchy3"/>
    <dgm:cxn modelId="{9AE9778D-AA08-344C-BF6A-882089FDAC9B}" srcId="{FDAC0EEF-2867-8D48-A596-670B0BEC4C16}" destId="{938F24AA-F841-DD41-9741-8639A0FE6FCD}" srcOrd="4" destOrd="0" parTransId="{EE60E003-12E2-6349-A8E0-085B3EF941BA}" sibTransId="{3278257B-DE16-DC4D-A713-B535B750C859}"/>
    <dgm:cxn modelId="{34C30997-DF1C-7742-A82B-68FB0A95D5EA}" srcId="{FDAC0EEF-2867-8D48-A596-670B0BEC4C16}" destId="{C4E507D4-05B9-5C4B-87B7-7972483416B8}" srcOrd="2" destOrd="0" parTransId="{51DF4B4D-040B-B041-AAA8-07187806EF86}" sibTransId="{37630345-094F-0E41-9335-2DDB5E392F42}"/>
    <dgm:cxn modelId="{618D29A8-00D1-6042-876D-D486A8001BF7}" type="presOf" srcId="{B23D954A-4F12-8547-8701-DBE7CAA05EF5}" destId="{78BFEB43-B5AF-E246-A139-D1A3CE804CEF}" srcOrd="0" destOrd="0" presId="urn:microsoft.com/office/officeart/2005/8/layout/hierarchy3"/>
    <dgm:cxn modelId="{0CD75AB1-BBF4-054B-BDB9-3DA5AB9DD2E9}" type="presOf" srcId="{FDAC0EEF-2867-8D48-A596-670B0BEC4C16}" destId="{6F601061-CB9F-9D4E-B495-E7BD64D25F18}" srcOrd="1" destOrd="0" presId="urn:microsoft.com/office/officeart/2005/8/layout/hierarchy3"/>
    <dgm:cxn modelId="{BC2440B2-7B91-D44B-9B65-D4D5883B5AE8}" type="presOf" srcId="{70D3CB17-4428-1B41-A981-E798FE9C162C}" destId="{D2AB530E-AF8A-354A-981B-E5AA98432F7B}" srcOrd="0" destOrd="0" presId="urn:microsoft.com/office/officeart/2005/8/layout/hierarchy3"/>
    <dgm:cxn modelId="{0D1572B5-868D-2042-9352-E03294D15F64}" type="presOf" srcId="{938F24AA-F841-DD41-9741-8639A0FE6FCD}" destId="{047B68BC-5AA9-CC44-98EA-0709215B59E6}" srcOrd="0" destOrd="0" presId="urn:microsoft.com/office/officeart/2005/8/layout/hierarchy3"/>
    <dgm:cxn modelId="{68240EBD-524D-4E43-AF83-3A5B425BE1EC}" srcId="{60310AE7-83D1-3B4E-8995-6D97DB6EDD5A}" destId="{FDAC0EEF-2867-8D48-A596-670B0BEC4C16}" srcOrd="0" destOrd="0" parTransId="{F67D130A-6404-FB4E-98F1-A9E4A894119B}" sibTransId="{699A84A0-4018-5C43-B4C4-F5CFCDE7E80D}"/>
    <dgm:cxn modelId="{4617CCBD-0AEB-6445-86B3-838AAF61623D}" type="presOf" srcId="{EE60E003-12E2-6349-A8E0-085B3EF941BA}" destId="{1DFB5F43-C364-BF4C-ACDD-790AFC3F885E}" srcOrd="0" destOrd="0" presId="urn:microsoft.com/office/officeart/2005/8/layout/hierarchy3"/>
    <dgm:cxn modelId="{8F3289D0-C429-DB4D-BE57-33EEF8F160E9}" type="presOf" srcId="{60310AE7-83D1-3B4E-8995-6D97DB6EDD5A}" destId="{BF71E922-4EA4-6C40-81BB-52C05754FEDC}" srcOrd="0" destOrd="0" presId="urn:microsoft.com/office/officeart/2005/8/layout/hierarchy3"/>
    <dgm:cxn modelId="{325B2FD3-5963-7942-BBFB-C846944C1C8A}" type="presOf" srcId="{B8BBA3B5-B285-D04F-B33A-98C6B7E12284}" destId="{3B4F7657-1515-3B4A-9E9F-2783A32362C6}" srcOrd="0" destOrd="0" presId="urn:microsoft.com/office/officeart/2005/8/layout/hierarchy3"/>
    <dgm:cxn modelId="{AA51A9D9-E01B-1445-9054-56CC370FE90E}" srcId="{FDAC0EEF-2867-8D48-A596-670B0BEC4C16}" destId="{70D3CB17-4428-1B41-A981-E798FE9C162C}" srcOrd="0" destOrd="0" parTransId="{319A4AC9-9806-4C4B-9268-2E6E7165A7A9}" sibTransId="{12328DE9-01AE-214F-AA1D-29852C29C83C}"/>
    <dgm:cxn modelId="{3C5AAB90-3F4D-7E41-A878-BF2A3B84D478}" type="presParOf" srcId="{BF71E922-4EA4-6C40-81BB-52C05754FEDC}" destId="{16BC61F4-02E4-6845-9957-BCF0C1AB5819}" srcOrd="0" destOrd="0" presId="urn:microsoft.com/office/officeart/2005/8/layout/hierarchy3"/>
    <dgm:cxn modelId="{8C41BD6F-3B4B-F945-AC06-809BCCE339D6}" type="presParOf" srcId="{16BC61F4-02E4-6845-9957-BCF0C1AB5819}" destId="{EC33FC23-1F26-3449-9FE9-9C42527693F4}" srcOrd="0" destOrd="0" presId="urn:microsoft.com/office/officeart/2005/8/layout/hierarchy3"/>
    <dgm:cxn modelId="{74FB2042-8B3F-9846-9274-485392DF35C5}" type="presParOf" srcId="{EC33FC23-1F26-3449-9FE9-9C42527693F4}" destId="{89B06B49-A34C-C14E-9A65-6AD6EAD41240}" srcOrd="0" destOrd="0" presId="urn:microsoft.com/office/officeart/2005/8/layout/hierarchy3"/>
    <dgm:cxn modelId="{4A774F2B-09B3-4541-9B3A-9C763EA6DF84}" type="presParOf" srcId="{EC33FC23-1F26-3449-9FE9-9C42527693F4}" destId="{6F601061-CB9F-9D4E-B495-E7BD64D25F18}" srcOrd="1" destOrd="0" presId="urn:microsoft.com/office/officeart/2005/8/layout/hierarchy3"/>
    <dgm:cxn modelId="{D84A07B8-37A1-1440-8DA2-A3704A040119}" type="presParOf" srcId="{16BC61F4-02E4-6845-9957-BCF0C1AB5819}" destId="{5D64409F-E719-C948-9BD5-F1C09764219D}" srcOrd="1" destOrd="0" presId="urn:microsoft.com/office/officeart/2005/8/layout/hierarchy3"/>
    <dgm:cxn modelId="{655546C6-4031-0348-A8BD-A3DF40174809}" type="presParOf" srcId="{5D64409F-E719-C948-9BD5-F1C09764219D}" destId="{D05517FA-17BC-EB47-A870-4BC00045EAEB}" srcOrd="0" destOrd="0" presId="urn:microsoft.com/office/officeart/2005/8/layout/hierarchy3"/>
    <dgm:cxn modelId="{F791897C-099D-BC45-89AE-7A89430D00F3}" type="presParOf" srcId="{5D64409F-E719-C948-9BD5-F1C09764219D}" destId="{D2AB530E-AF8A-354A-981B-E5AA98432F7B}" srcOrd="1" destOrd="0" presId="urn:microsoft.com/office/officeart/2005/8/layout/hierarchy3"/>
    <dgm:cxn modelId="{507D4F6E-B8F4-3348-9244-E281FB8F2E35}" type="presParOf" srcId="{5D64409F-E719-C948-9BD5-F1C09764219D}" destId="{7C56880D-BC07-2940-A09E-E746BBBD4929}" srcOrd="2" destOrd="0" presId="urn:microsoft.com/office/officeart/2005/8/layout/hierarchy3"/>
    <dgm:cxn modelId="{0FDD3837-08CE-9549-A08B-B1858D556725}" type="presParOf" srcId="{5D64409F-E719-C948-9BD5-F1C09764219D}" destId="{8F207A02-1A17-6046-B159-8D046D4614BF}" srcOrd="3" destOrd="0" presId="urn:microsoft.com/office/officeart/2005/8/layout/hierarchy3"/>
    <dgm:cxn modelId="{CA53A450-A6BA-C346-BC80-DEF022CDAB7C}" type="presParOf" srcId="{5D64409F-E719-C948-9BD5-F1C09764219D}" destId="{1217A1DF-CDEC-6B4B-9FD0-DB7744183D20}" srcOrd="4" destOrd="0" presId="urn:microsoft.com/office/officeart/2005/8/layout/hierarchy3"/>
    <dgm:cxn modelId="{A63A324C-CB8A-1843-B2AD-981D0F850244}" type="presParOf" srcId="{5D64409F-E719-C948-9BD5-F1C09764219D}" destId="{827D4B4F-5892-2842-8A98-825DFC82A638}" srcOrd="5" destOrd="0" presId="urn:microsoft.com/office/officeart/2005/8/layout/hierarchy3"/>
    <dgm:cxn modelId="{4CD1D650-F23B-B648-B0E6-E76F678E6A67}" type="presParOf" srcId="{5D64409F-E719-C948-9BD5-F1C09764219D}" destId="{78BFEB43-B5AF-E246-A139-D1A3CE804CEF}" srcOrd="6" destOrd="0" presId="urn:microsoft.com/office/officeart/2005/8/layout/hierarchy3"/>
    <dgm:cxn modelId="{8CC4819A-D85A-E94D-ACF7-55897FA94097}" type="presParOf" srcId="{5D64409F-E719-C948-9BD5-F1C09764219D}" destId="{3B4F7657-1515-3B4A-9E9F-2783A32362C6}" srcOrd="7" destOrd="0" presId="urn:microsoft.com/office/officeart/2005/8/layout/hierarchy3"/>
    <dgm:cxn modelId="{720BC1AB-8B25-244A-9B1D-554EA4C4845F}" type="presParOf" srcId="{5D64409F-E719-C948-9BD5-F1C09764219D}" destId="{1DFB5F43-C364-BF4C-ACDD-790AFC3F885E}" srcOrd="8" destOrd="0" presId="urn:microsoft.com/office/officeart/2005/8/layout/hierarchy3"/>
    <dgm:cxn modelId="{D028D282-A1BF-D04F-B2A4-D6DD3B7C2390}" type="presParOf" srcId="{5D64409F-E719-C948-9BD5-F1C09764219D}" destId="{047B68BC-5AA9-CC44-98EA-0709215B59E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FC76-CE41-FB4F-9B98-12E5A246AD53}">
      <dsp:nvSpPr>
        <dsp:cNvPr id="0" name=""/>
        <dsp:cNvSpPr/>
      </dsp:nvSpPr>
      <dsp:spPr>
        <a:xfrm>
          <a:off x="3132" y="57893"/>
          <a:ext cx="2046103" cy="65258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00"/>
              </a:solidFill>
            </a:rPr>
            <a:t>Pre-requisites (4)</a:t>
          </a:r>
        </a:p>
      </dsp:txBody>
      <dsp:txXfrm>
        <a:off x="22246" y="77007"/>
        <a:ext cx="2007875" cy="614355"/>
      </dsp:txXfrm>
    </dsp:sp>
    <dsp:sp modelId="{EEB2C3EB-F3DF-7047-B0D2-9DA73E75054F}">
      <dsp:nvSpPr>
        <dsp:cNvPr id="0" name=""/>
        <dsp:cNvSpPr/>
      </dsp:nvSpPr>
      <dsp:spPr>
        <a:xfrm>
          <a:off x="207742" y="710477"/>
          <a:ext cx="203044" cy="496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70"/>
              </a:lnTo>
              <a:lnTo>
                <a:pt x="203044" y="496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C5C8-42F5-E94A-8AF4-10FB47E07FCA}">
      <dsp:nvSpPr>
        <dsp:cNvPr id="0" name=""/>
        <dsp:cNvSpPr/>
      </dsp:nvSpPr>
      <dsp:spPr>
        <a:xfrm>
          <a:off x="410786" y="880151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C00000"/>
              </a:solidFill>
            </a:rPr>
            <a:t>Microecon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429923" y="899288"/>
        <a:ext cx="1007156" cy="615120"/>
      </dsp:txXfrm>
    </dsp:sp>
    <dsp:sp modelId="{C56B7958-7B15-0D40-BD81-EB773A45F702}">
      <dsp:nvSpPr>
        <dsp:cNvPr id="0" name=""/>
        <dsp:cNvSpPr/>
      </dsp:nvSpPr>
      <dsp:spPr>
        <a:xfrm>
          <a:off x="207742" y="710477"/>
          <a:ext cx="203044" cy="13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113"/>
              </a:lnTo>
              <a:lnTo>
                <a:pt x="203044" y="1313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87C69-A201-B245-ABBD-E25741F5A55E}">
      <dsp:nvSpPr>
        <dsp:cNvPr id="0" name=""/>
        <dsp:cNvSpPr/>
      </dsp:nvSpPr>
      <dsp:spPr>
        <a:xfrm>
          <a:off x="410786" y="1696893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Statistics</a:t>
          </a:r>
        </a:p>
      </dsp:txBody>
      <dsp:txXfrm>
        <a:off x="429923" y="1716030"/>
        <a:ext cx="1007156" cy="615120"/>
      </dsp:txXfrm>
    </dsp:sp>
    <dsp:sp modelId="{35E73B88-C1D3-5A4C-947C-D5B2331B44B0}">
      <dsp:nvSpPr>
        <dsp:cNvPr id="0" name=""/>
        <dsp:cNvSpPr/>
      </dsp:nvSpPr>
      <dsp:spPr>
        <a:xfrm>
          <a:off x="207742" y="710477"/>
          <a:ext cx="203044" cy="212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855"/>
              </a:lnTo>
              <a:lnTo>
                <a:pt x="203044" y="2129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CFFD6-BB86-1744-86F9-84E0C0D030BD}">
      <dsp:nvSpPr>
        <dsp:cNvPr id="0" name=""/>
        <dsp:cNvSpPr/>
      </dsp:nvSpPr>
      <dsp:spPr>
        <a:xfrm>
          <a:off x="410786" y="2513636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History</a:t>
          </a:r>
        </a:p>
      </dsp:txBody>
      <dsp:txXfrm>
        <a:off x="429923" y="2532773"/>
        <a:ext cx="1007156" cy="615120"/>
      </dsp:txXfrm>
    </dsp:sp>
    <dsp:sp modelId="{53CAA654-40A4-4548-B3C4-7203820EE983}">
      <dsp:nvSpPr>
        <dsp:cNvPr id="0" name=""/>
        <dsp:cNvSpPr/>
      </dsp:nvSpPr>
      <dsp:spPr>
        <a:xfrm>
          <a:off x="207742" y="710477"/>
          <a:ext cx="203044" cy="294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598"/>
              </a:lnTo>
              <a:lnTo>
                <a:pt x="203044" y="2946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FBE4-163B-8343-8931-36B895F772BA}">
      <dsp:nvSpPr>
        <dsp:cNvPr id="0" name=""/>
        <dsp:cNvSpPr/>
      </dsp:nvSpPr>
      <dsp:spPr>
        <a:xfrm>
          <a:off x="410786" y="3330379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Politics / Sociology / Psychology</a:t>
          </a:r>
        </a:p>
      </dsp:txBody>
      <dsp:txXfrm>
        <a:off x="429923" y="3349516"/>
        <a:ext cx="1007156" cy="615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6B49-A34C-C14E-9A65-6AD6EAD41240}">
      <dsp:nvSpPr>
        <dsp:cNvPr id="0" name=""/>
        <dsp:cNvSpPr/>
      </dsp:nvSpPr>
      <dsp:spPr>
        <a:xfrm>
          <a:off x="600257" y="579"/>
          <a:ext cx="1599754" cy="605779"/>
        </a:xfrm>
        <a:prstGeom prst="roundRect">
          <a:avLst>
            <a:gd name="adj" fmla="val 10000"/>
          </a:avLst>
        </a:prstGeom>
        <a:solidFill>
          <a:srgbClr val="041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</a:rPr>
            <a:t>Core Courses (5)</a:t>
          </a:r>
        </a:p>
      </dsp:txBody>
      <dsp:txXfrm>
        <a:off x="618000" y="18322"/>
        <a:ext cx="1564268" cy="570293"/>
      </dsp:txXfrm>
    </dsp:sp>
    <dsp:sp modelId="{D05517FA-17BC-EB47-A870-4BC00045EAEB}">
      <dsp:nvSpPr>
        <dsp:cNvPr id="0" name=""/>
        <dsp:cNvSpPr/>
      </dsp:nvSpPr>
      <dsp:spPr>
        <a:xfrm>
          <a:off x="760232" y="606359"/>
          <a:ext cx="159948" cy="37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32"/>
              </a:lnTo>
              <a:lnTo>
                <a:pt x="159948" y="374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B530E-AF8A-354A-981B-E5AA98432F7B}">
      <dsp:nvSpPr>
        <dsp:cNvPr id="0" name=""/>
        <dsp:cNvSpPr/>
      </dsp:nvSpPr>
      <dsp:spPr>
        <a:xfrm>
          <a:off x="920181" y="678301"/>
          <a:ext cx="1279803" cy="6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3CFF"/>
              </a:solidFill>
            </a:rPr>
            <a:t>Microecon</a:t>
          </a:r>
          <a:endParaRPr lang="en-US" sz="1800" kern="1200" dirty="0">
            <a:solidFill>
              <a:srgbClr val="003CFF"/>
            </a:solidFill>
          </a:endParaRPr>
        </a:p>
      </dsp:txBody>
      <dsp:txXfrm>
        <a:off x="937924" y="696044"/>
        <a:ext cx="1244317" cy="570293"/>
      </dsp:txXfrm>
    </dsp:sp>
    <dsp:sp modelId="{7C56880D-BC07-2940-A09E-E746BBBD4929}">
      <dsp:nvSpPr>
        <dsp:cNvPr id="0" name=""/>
        <dsp:cNvSpPr/>
      </dsp:nvSpPr>
      <dsp:spPr>
        <a:xfrm>
          <a:off x="760232" y="606359"/>
          <a:ext cx="159948" cy="113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581"/>
              </a:lnTo>
              <a:lnTo>
                <a:pt x="159948" y="11375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07A02-1A17-6046-B159-8D046D4614BF}">
      <dsp:nvSpPr>
        <dsp:cNvPr id="0" name=""/>
        <dsp:cNvSpPr/>
      </dsp:nvSpPr>
      <dsp:spPr>
        <a:xfrm>
          <a:off x="920181" y="1441050"/>
          <a:ext cx="1279803" cy="6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Politics</a:t>
          </a:r>
        </a:p>
      </dsp:txBody>
      <dsp:txXfrm>
        <a:off x="937924" y="1458793"/>
        <a:ext cx="1244317" cy="570293"/>
      </dsp:txXfrm>
    </dsp:sp>
    <dsp:sp modelId="{1217A1DF-CDEC-6B4B-9FD0-DB7744183D20}">
      <dsp:nvSpPr>
        <dsp:cNvPr id="0" name=""/>
        <dsp:cNvSpPr/>
      </dsp:nvSpPr>
      <dsp:spPr>
        <a:xfrm>
          <a:off x="760232" y="606359"/>
          <a:ext cx="159948" cy="189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72"/>
              </a:lnTo>
              <a:lnTo>
                <a:pt x="159948" y="1894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D4B4F-5892-2842-8A98-825DFC82A638}">
      <dsp:nvSpPr>
        <dsp:cNvPr id="0" name=""/>
        <dsp:cNvSpPr/>
      </dsp:nvSpPr>
      <dsp:spPr>
        <a:xfrm>
          <a:off x="920181" y="2197742"/>
          <a:ext cx="1279803" cy="6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CFF"/>
              </a:solidFill>
            </a:rPr>
            <a:t>Sociology or Psychology</a:t>
          </a:r>
        </a:p>
      </dsp:txBody>
      <dsp:txXfrm>
        <a:off x="937924" y="2215485"/>
        <a:ext cx="1244317" cy="570293"/>
      </dsp:txXfrm>
    </dsp:sp>
    <dsp:sp modelId="{78BFEB43-B5AF-E246-A139-D1A3CE804CEF}">
      <dsp:nvSpPr>
        <dsp:cNvPr id="0" name=""/>
        <dsp:cNvSpPr/>
      </dsp:nvSpPr>
      <dsp:spPr>
        <a:xfrm>
          <a:off x="760232" y="606359"/>
          <a:ext cx="159948" cy="2666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060"/>
              </a:lnTo>
              <a:lnTo>
                <a:pt x="159948" y="26660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F7657-1515-3B4A-9E9F-2783A32362C6}">
      <dsp:nvSpPr>
        <dsp:cNvPr id="0" name=""/>
        <dsp:cNvSpPr/>
      </dsp:nvSpPr>
      <dsp:spPr>
        <a:xfrm>
          <a:off x="920181" y="2969529"/>
          <a:ext cx="1279803" cy="6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Science Policy</a:t>
          </a:r>
        </a:p>
      </dsp:txBody>
      <dsp:txXfrm>
        <a:off x="937924" y="2987272"/>
        <a:ext cx="1244317" cy="570293"/>
      </dsp:txXfrm>
    </dsp:sp>
    <dsp:sp modelId="{1DFB5F43-C364-BF4C-ACDD-790AFC3F885E}">
      <dsp:nvSpPr>
        <dsp:cNvPr id="0" name=""/>
        <dsp:cNvSpPr/>
      </dsp:nvSpPr>
      <dsp:spPr>
        <a:xfrm>
          <a:off x="760232" y="606359"/>
          <a:ext cx="159948" cy="3431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1789"/>
              </a:lnTo>
              <a:lnTo>
                <a:pt x="159948" y="3431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B68BC-5AA9-CC44-98EA-0709215B59E6}">
      <dsp:nvSpPr>
        <dsp:cNvPr id="0" name=""/>
        <dsp:cNvSpPr/>
      </dsp:nvSpPr>
      <dsp:spPr>
        <a:xfrm>
          <a:off x="920181" y="3735259"/>
          <a:ext cx="1279803" cy="6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Ethics</a:t>
          </a:r>
        </a:p>
      </dsp:txBody>
      <dsp:txXfrm>
        <a:off x="937924" y="3753002"/>
        <a:ext cx="1244317" cy="570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3FC76-CE41-FB4F-9B98-12E5A246AD53}">
      <dsp:nvSpPr>
        <dsp:cNvPr id="0" name=""/>
        <dsp:cNvSpPr/>
      </dsp:nvSpPr>
      <dsp:spPr>
        <a:xfrm>
          <a:off x="1566" y="57893"/>
          <a:ext cx="2046103" cy="65258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00"/>
              </a:solidFill>
            </a:rPr>
            <a:t>Pre-requisites (4)</a:t>
          </a:r>
        </a:p>
      </dsp:txBody>
      <dsp:txXfrm>
        <a:off x="20680" y="77007"/>
        <a:ext cx="2007875" cy="614355"/>
      </dsp:txXfrm>
    </dsp:sp>
    <dsp:sp modelId="{EEB2C3EB-F3DF-7047-B0D2-9DA73E75054F}">
      <dsp:nvSpPr>
        <dsp:cNvPr id="0" name=""/>
        <dsp:cNvSpPr/>
      </dsp:nvSpPr>
      <dsp:spPr>
        <a:xfrm>
          <a:off x="206176" y="710477"/>
          <a:ext cx="204610" cy="496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70"/>
              </a:lnTo>
              <a:lnTo>
                <a:pt x="204610" y="496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BC5C8-42F5-E94A-8AF4-10FB47E07FCA}">
      <dsp:nvSpPr>
        <dsp:cNvPr id="0" name=""/>
        <dsp:cNvSpPr/>
      </dsp:nvSpPr>
      <dsp:spPr>
        <a:xfrm>
          <a:off x="410786" y="880151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C00000"/>
              </a:solidFill>
            </a:rPr>
            <a:t>Microecon</a:t>
          </a:r>
          <a:endParaRPr lang="en-US" sz="1600" kern="1200" dirty="0">
            <a:solidFill>
              <a:srgbClr val="C00000"/>
            </a:solidFill>
          </a:endParaRPr>
        </a:p>
      </dsp:txBody>
      <dsp:txXfrm>
        <a:off x="429923" y="899288"/>
        <a:ext cx="1007156" cy="615120"/>
      </dsp:txXfrm>
    </dsp:sp>
    <dsp:sp modelId="{C56B7958-7B15-0D40-BD81-EB773A45F702}">
      <dsp:nvSpPr>
        <dsp:cNvPr id="0" name=""/>
        <dsp:cNvSpPr/>
      </dsp:nvSpPr>
      <dsp:spPr>
        <a:xfrm>
          <a:off x="206176" y="710477"/>
          <a:ext cx="204610" cy="1313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113"/>
              </a:lnTo>
              <a:lnTo>
                <a:pt x="204610" y="1313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87C69-A201-B245-ABBD-E25741F5A55E}">
      <dsp:nvSpPr>
        <dsp:cNvPr id="0" name=""/>
        <dsp:cNvSpPr/>
      </dsp:nvSpPr>
      <dsp:spPr>
        <a:xfrm>
          <a:off x="410786" y="1696893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Statistics</a:t>
          </a:r>
        </a:p>
      </dsp:txBody>
      <dsp:txXfrm>
        <a:off x="429923" y="1716030"/>
        <a:ext cx="1007156" cy="615120"/>
      </dsp:txXfrm>
    </dsp:sp>
    <dsp:sp modelId="{35E73B88-C1D3-5A4C-947C-D5B2331B44B0}">
      <dsp:nvSpPr>
        <dsp:cNvPr id="0" name=""/>
        <dsp:cNvSpPr/>
      </dsp:nvSpPr>
      <dsp:spPr>
        <a:xfrm>
          <a:off x="206176" y="710477"/>
          <a:ext cx="204610" cy="212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855"/>
              </a:lnTo>
              <a:lnTo>
                <a:pt x="204610" y="2129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CFFD6-BB86-1744-86F9-84E0C0D030BD}">
      <dsp:nvSpPr>
        <dsp:cNvPr id="0" name=""/>
        <dsp:cNvSpPr/>
      </dsp:nvSpPr>
      <dsp:spPr>
        <a:xfrm>
          <a:off x="410786" y="2513636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History</a:t>
          </a:r>
        </a:p>
      </dsp:txBody>
      <dsp:txXfrm>
        <a:off x="429923" y="2532773"/>
        <a:ext cx="1007156" cy="615120"/>
      </dsp:txXfrm>
    </dsp:sp>
    <dsp:sp modelId="{53CAA654-40A4-4548-B3C4-7203820EE983}">
      <dsp:nvSpPr>
        <dsp:cNvPr id="0" name=""/>
        <dsp:cNvSpPr/>
      </dsp:nvSpPr>
      <dsp:spPr>
        <a:xfrm>
          <a:off x="206176" y="710477"/>
          <a:ext cx="204610" cy="294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6598"/>
              </a:lnTo>
              <a:lnTo>
                <a:pt x="204610" y="29465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FBE4-163B-8343-8931-36B895F772BA}">
      <dsp:nvSpPr>
        <dsp:cNvPr id="0" name=""/>
        <dsp:cNvSpPr/>
      </dsp:nvSpPr>
      <dsp:spPr>
        <a:xfrm>
          <a:off x="410786" y="3330379"/>
          <a:ext cx="1045430" cy="653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C00000"/>
              </a:solidFill>
            </a:rPr>
            <a:t>Politics / Sociology / Psychology</a:t>
          </a:r>
        </a:p>
      </dsp:txBody>
      <dsp:txXfrm>
        <a:off x="429923" y="3349516"/>
        <a:ext cx="1007156" cy="615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6B49-A34C-C14E-9A65-6AD6EAD41240}">
      <dsp:nvSpPr>
        <dsp:cNvPr id="0" name=""/>
        <dsp:cNvSpPr/>
      </dsp:nvSpPr>
      <dsp:spPr>
        <a:xfrm>
          <a:off x="324910" y="1219"/>
          <a:ext cx="1599288" cy="605603"/>
        </a:xfrm>
        <a:prstGeom prst="roundRect">
          <a:avLst>
            <a:gd name="adj" fmla="val 10000"/>
          </a:avLst>
        </a:prstGeom>
        <a:solidFill>
          <a:srgbClr val="041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</a:rPr>
            <a:t>Core Courses (5)</a:t>
          </a:r>
        </a:p>
      </dsp:txBody>
      <dsp:txXfrm>
        <a:off x="342648" y="18957"/>
        <a:ext cx="1563812" cy="570127"/>
      </dsp:txXfrm>
    </dsp:sp>
    <dsp:sp modelId="{D05517FA-17BC-EB47-A870-4BC00045EAEB}">
      <dsp:nvSpPr>
        <dsp:cNvPr id="0" name=""/>
        <dsp:cNvSpPr/>
      </dsp:nvSpPr>
      <dsp:spPr>
        <a:xfrm>
          <a:off x="484839" y="606822"/>
          <a:ext cx="159902" cy="37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22"/>
              </a:lnTo>
              <a:lnTo>
                <a:pt x="159902" y="374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B530E-AF8A-354A-981B-E5AA98432F7B}">
      <dsp:nvSpPr>
        <dsp:cNvPr id="0" name=""/>
        <dsp:cNvSpPr/>
      </dsp:nvSpPr>
      <dsp:spPr>
        <a:xfrm>
          <a:off x="644742" y="678743"/>
          <a:ext cx="1279431" cy="6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003CFF"/>
              </a:solidFill>
            </a:rPr>
            <a:t>Microecon</a:t>
          </a:r>
          <a:endParaRPr lang="en-US" sz="1800" kern="1200" dirty="0">
            <a:solidFill>
              <a:srgbClr val="003CFF"/>
            </a:solidFill>
          </a:endParaRPr>
        </a:p>
      </dsp:txBody>
      <dsp:txXfrm>
        <a:off x="662480" y="696481"/>
        <a:ext cx="1243955" cy="570127"/>
      </dsp:txXfrm>
    </dsp:sp>
    <dsp:sp modelId="{7C56880D-BC07-2940-A09E-E746BBBD4929}">
      <dsp:nvSpPr>
        <dsp:cNvPr id="0" name=""/>
        <dsp:cNvSpPr/>
      </dsp:nvSpPr>
      <dsp:spPr>
        <a:xfrm>
          <a:off x="484839" y="606822"/>
          <a:ext cx="159902" cy="107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623"/>
              </a:lnTo>
              <a:lnTo>
                <a:pt x="159902" y="1075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07A02-1A17-6046-B159-8D046D4614BF}">
      <dsp:nvSpPr>
        <dsp:cNvPr id="0" name=""/>
        <dsp:cNvSpPr/>
      </dsp:nvSpPr>
      <dsp:spPr>
        <a:xfrm>
          <a:off x="644742" y="1379644"/>
          <a:ext cx="1279431" cy="6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Politics</a:t>
          </a:r>
        </a:p>
      </dsp:txBody>
      <dsp:txXfrm>
        <a:off x="662480" y="1397382"/>
        <a:ext cx="1243955" cy="570127"/>
      </dsp:txXfrm>
    </dsp:sp>
    <dsp:sp modelId="{1217A1DF-CDEC-6B4B-9FD0-DB7744183D20}">
      <dsp:nvSpPr>
        <dsp:cNvPr id="0" name=""/>
        <dsp:cNvSpPr/>
      </dsp:nvSpPr>
      <dsp:spPr>
        <a:xfrm>
          <a:off x="484839" y="606822"/>
          <a:ext cx="159902" cy="178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875"/>
              </a:lnTo>
              <a:lnTo>
                <a:pt x="159902" y="1785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D4B4F-5892-2842-8A98-825DFC82A638}">
      <dsp:nvSpPr>
        <dsp:cNvPr id="0" name=""/>
        <dsp:cNvSpPr/>
      </dsp:nvSpPr>
      <dsp:spPr>
        <a:xfrm>
          <a:off x="644742" y="2089895"/>
          <a:ext cx="1279431" cy="6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3CFF"/>
              </a:solidFill>
            </a:rPr>
            <a:t>Sociology or Psychology</a:t>
          </a:r>
        </a:p>
      </dsp:txBody>
      <dsp:txXfrm>
        <a:off x="662480" y="2107633"/>
        <a:ext cx="1243955" cy="570127"/>
      </dsp:txXfrm>
    </dsp:sp>
    <dsp:sp modelId="{78BFEB43-B5AF-E246-A139-D1A3CE804CEF}">
      <dsp:nvSpPr>
        <dsp:cNvPr id="0" name=""/>
        <dsp:cNvSpPr/>
      </dsp:nvSpPr>
      <dsp:spPr>
        <a:xfrm>
          <a:off x="484839" y="606822"/>
          <a:ext cx="159902" cy="260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657"/>
              </a:lnTo>
              <a:lnTo>
                <a:pt x="159902" y="2603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F7657-1515-3B4A-9E9F-2783A32362C6}">
      <dsp:nvSpPr>
        <dsp:cNvPr id="0" name=""/>
        <dsp:cNvSpPr/>
      </dsp:nvSpPr>
      <dsp:spPr>
        <a:xfrm>
          <a:off x="644742" y="2907678"/>
          <a:ext cx="1279431" cy="6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Science Policy</a:t>
          </a:r>
        </a:p>
      </dsp:txBody>
      <dsp:txXfrm>
        <a:off x="662480" y="2925416"/>
        <a:ext cx="1243955" cy="570127"/>
      </dsp:txXfrm>
    </dsp:sp>
    <dsp:sp modelId="{1DFB5F43-C364-BF4C-ACDD-790AFC3F885E}">
      <dsp:nvSpPr>
        <dsp:cNvPr id="0" name=""/>
        <dsp:cNvSpPr/>
      </dsp:nvSpPr>
      <dsp:spPr>
        <a:xfrm>
          <a:off x="484839" y="606822"/>
          <a:ext cx="159902" cy="3430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790"/>
              </a:lnTo>
              <a:lnTo>
                <a:pt x="159902" y="3430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B68BC-5AA9-CC44-98EA-0709215B59E6}">
      <dsp:nvSpPr>
        <dsp:cNvPr id="0" name=""/>
        <dsp:cNvSpPr/>
      </dsp:nvSpPr>
      <dsp:spPr>
        <a:xfrm>
          <a:off x="644742" y="3734810"/>
          <a:ext cx="1279431" cy="605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3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3CFF"/>
              </a:solidFill>
            </a:rPr>
            <a:t>Ethics</a:t>
          </a:r>
        </a:p>
      </dsp:txBody>
      <dsp:txXfrm>
        <a:off x="662480" y="3752548"/>
        <a:ext cx="1243955" cy="57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16AA7-9061-4652-8DB2-6422E68956D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5632B-8E42-4DA8-9567-F0AC67B0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6F51-6096-4049-B108-A0F7B06AFE4F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4B9C9-C031-7140-97D1-D383BAC76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0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6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00C07-A04A-5349-98EA-BD0CCD048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00C07-A04A-5349-98EA-BD0CCD048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WSBuilding_417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746">
            <a:off x="-1825573" y="-324492"/>
            <a:ext cx="11782475" cy="5879456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E36712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1852803" y="2294584"/>
            <a:ext cx="5648623" cy="903230"/>
          </a:xfrm>
        </p:spPr>
        <p:txBody>
          <a:bodyPr bIns="9144" anchor="b"/>
          <a:lstStyle>
            <a:lvl1pPr>
              <a:defRPr sz="2400"/>
            </a:lvl1pPr>
          </a:lstStyle>
          <a:p>
            <a:r>
              <a:rPr lang="en-US" dirty="0"/>
              <a:t>WOODROW WILSON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247968" y="2849977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81" y="4353015"/>
            <a:ext cx="1236362" cy="657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 userDrawn="1"/>
        </p:nvSpPr>
        <p:spPr>
          <a:xfrm>
            <a:off x="0" y="1985962"/>
            <a:ext cx="3517514" cy="315753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239252" y="-239248"/>
            <a:ext cx="3039011" cy="351751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2DC-0267-CB45-8B69-8FE0873A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9A5AC-A154-7E4D-B08C-8CD8A89AD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CD9B1-9CFD-4C41-93F5-94D08DBD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E319A-62F3-604B-995F-98CD4373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A2AB-D30B-7F43-9F40-872BDA9D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125F-E25D-0844-BD87-52D6757E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B95A-0A0F-1248-A0BD-6E8C32ED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E956F-2399-B945-BE1D-AC137C43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56D1-33D8-4E49-8A21-E998DB48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58D1-E27E-DB44-9D02-22B2B701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357B-8054-1747-9B94-EFE3CA7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898D5-444B-F749-9FF1-F5DF9740B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41B8-6939-4A41-ADB1-C9759C85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D59BE-F66E-714E-B036-C9B4EE3A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30459-F79A-2B40-BFAD-0FD2E478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B6C6-B9A6-BE4F-8183-B75633AC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77D4-F737-E449-8F0E-B58729220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FAEEB-76CB-6B4D-A5A7-8954E2EEC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3E18B-B0AC-B54E-A1BB-F3B0EA8B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491E4-15EE-DD47-9866-72DF6CA5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8E286-3B25-A94B-833E-D9A5C924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EAC3-D48A-BA48-88EB-758FAF3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03958-BA54-F041-8ADB-37682CD0E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E877F-2CBB-7B4E-8B80-1B01D510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39B51-3FC5-AB41-B163-446AF2437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4B9A0-F825-B346-B5A8-6E71DA58E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91343-852C-0246-B96A-A0510DC3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37EDF-8E67-734A-846A-8FD14931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59A78-6DCC-6049-9E77-699EF19D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B919-BA12-0B45-A045-2B4E8E5B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E703E-F8CA-BE43-8C18-406EE712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C2910-A284-CE4C-99D3-435DE248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41524-69B7-3A48-894C-DEED6E91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DCCDD-FB7E-BA48-9EEB-3737AD32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D7D45-F553-D74C-B4DB-1B4A1EFF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B0BEB-61B9-A34C-B7A2-7F0F8B07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T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5718-E8C7-864A-ACF0-B8E07FB3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0F6E-08BA-AB41-9EC5-793EA31B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3D02E-EE61-2247-B99A-1FE94E0BD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171D1-2B03-844A-B578-481F252C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01972-7553-724E-AA03-98514A4D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E754C-E739-D944-B774-D555DAE1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B905-C50B-704C-A235-A3C55B00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EF1-9965-134C-9C9C-D27159A83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1E933-485C-7848-8921-220689DA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34249-4626-DF48-8CF2-D767CB87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2B224-FD8C-BF45-A710-F2BC16E9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D3F17-04F4-E943-91FA-B0BAA6A0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5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A9DF-DC44-9945-8888-E62BF35E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E8E95-6996-0D44-B681-58567D384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A773-F932-4742-A726-E0665B48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7ECB-B85F-DA43-B8EB-6C6FFC4C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EC36D-D06E-5A49-B489-3AF4AC1D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F291-E4A6-7C4C-B512-F1AE5609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04735-F359-2D41-823A-E15222907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1B093-E341-C243-A699-D0D7BEF4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2BA6F-DB61-6749-97DB-84791581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DD28-6680-3D48-8EB9-0CE6CE85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050" b="0" kern="1200" cap="all" spc="3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430" y="954249"/>
            <a:ext cx="9132570" cy="361493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430" y="5871"/>
            <a:ext cx="9144000" cy="948378"/>
          </a:xfrm>
          <a:prstGeom prst="rect">
            <a:avLst/>
          </a:prstGeom>
          <a:solidFill>
            <a:srgbClr val="E36712"/>
          </a:solidFill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alphaModFix amt="35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1430" y="5871"/>
            <a:ext cx="9144000" cy="948378"/>
          </a:xfrm>
          <a:prstGeom prst="rect">
            <a:avLst/>
          </a:prstGeom>
          <a:solidFill>
            <a:srgbClr val="E36712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3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430" y="0"/>
            <a:ext cx="9144000" cy="1184564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4615968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2" y="4615969"/>
            <a:ext cx="915791" cy="4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4565695"/>
            <a:ext cx="3574257" cy="57780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4565907"/>
            <a:ext cx="9146380" cy="5775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851400" y="4724400"/>
            <a:ext cx="399942" cy="299957"/>
          </a:xfrm>
          <a:prstGeom prst="ellipse">
            <a:avLst/>
          </a:prstGeom>
          <a:ln w="12700">
            <a:solidFill>
              <a:srgbClr val="FFFFFF"/>
            </a:solidFill>
          </a:ln>
        </p:spPr>
        <p:txBody>
          <a:bodyPr vert="horz" lIns="6858" tIns="6858" rIns="6858" bIns="6858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0" r:id="rId8"/>
    <p:sldLayoutId id="2147483661" r:id="rId9"/>
    <p:sldLayoutId id="2147483656" r:id="rId10"/>
    <p:sldLayoutId id="2147483658" r:id="rId11"/>
    <p:sldLayoutId id="2147483659" r:id="rId12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600"/>
        </a:spcBef>
        <a:buFont typeface="Arial" pitchFamily="34" charset="0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030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73202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44652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0302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01498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186434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344168" indent="-123444" algn="l" defTabSz="685800" rtl="0" eaLnBrk="1" latinLnBrk="0" hangingPunct="1">
        <a:spcBef>
          <a:spcPts val="225"/>
        </a:spcBef>
        <a:buClr>
          <a:schemeClr val="accent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4F847-D746-A549-9571-EB47C05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4BBE1-A17D-294B-83BF-8BCDF038D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5A815-1AF6-714F-8D6F-DE82C84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9D5A-EDDD-E648-98D7-A5ED5DDC2FC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5559-BD3D-654C-A777-06362DDF5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DD0A-041D-A346-AD36-B9084E8C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B913-80F0-7349-B004-FE515066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6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3A57F345-DD59-D64C-AE01-42BCA6296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13" y="26"/>
            <a:ext cx="9144000" cy="760568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598E2-0BE8-DB48-AA80-844A6D1E3EDC}"/>
              </a:ext>
            </a:extLst>
          </p:cNvPr>
          <p:cNvSpPr/>
          <p:nvPr/>
        </p:nvSpPr>
        <p:spPr>
          <a:xfrm>
            <a:off x="0" y="4525486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B5D5C-4348-4041-AF09-0DC805C3B7F9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756FC-50A1-D941-A31D-B5E7F09E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69B477D-B8A3-B94A-ACF7-C9CA642F102F}"/>
              </a:ext>
            </a:extLst>
          </p:cNvPr>
          <p:cNvSpPr txBox="1"/>
          <p:nvPr/>
        </p:nvSpPr>
        <p:spPr>
          <a:xfrm>
            <a:off x="1003853" y="4562689"/>
            <a:ext cx="604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46FF"/>
                </a:solidFill>
              </a:rPr>
              <a:t>UNDERGRADUATE POLICY MAJOR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27C3AA-D967-B74D-9E36-01961F05D629}"/>
              </a:ext>
            </a:extLst>
          </p:cNvPr>
          <p:cNvSpPr txBox="1">
            <a:spLocks/>
          </p:cNvSpPr>
          <p:nvPr/>
        </p:nvSpPr>
        <p:spPr>
          <a:xfrm>
            <a:off x="78802" y="175712"/>
            <a:ext cx="9065198" cy="393159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Princeton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School of Public and International Affairs</a:t>
            </a:r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ysClr val="window" lastClr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7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8F12F9-F6F9-104A-9A8C-48340671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3" y="3328207"/>
            <a:ext cx="8355577" cy="620087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4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SPIA Academic Advisors Available: </a:t>
            </a:r>
            <a:r>
              <a:rPr lang="en-US" sz="2800" b="1" dirty="0">
                <a:solidFill>
                  <a:srgbClr val="0049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3/30-4/18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4CC249-6F57-2741-9339-BC609ED9C753}"/>
              </a:ext>
            </a:extLst>
          </p:cNvPr>
          <p:cNvSpPr txBox="1">
            <a:spLocks/>
          </p:cNvSpPr>
          <p:nvPr/>
        </p:nvSpPr>
        <p:spPr>
          <a:xfrm>
            <a:off x="504002" y="4109329"/>
            <a:ext cx="8355577" cy="6200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Sophomore Course Selection: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April 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1C8D4C-EB65-A347-A694-3F197C35B10A}"/>
              </a:ext>
            </a:extLst>
          </p:cNvPr>
          <p:cNvSpPr txBox="1">
            <a:spLocks/>
          </p:cNvSpPr>
          <p:nvPr/>
        </p:nvSpPr>
        <p:spPr>
          <a:xfrm>
            <a:off x="504002" y="399079"/>
            <a:ext cx="8355577" cy="62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Sophomores Declare Concentration: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3/30-4/17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04B53-FB6E-5C40-B23C-C992BF179499}"/>
              </a:ext>
            </a:extLst>
          </p:cNvPr>
          <p:cNvSpPr txBox="1">
            <a:spLocks/>
          </p:cNvSpPr>
          <p:nvPr/>
        </p:nvSpPr>
        <p:spPr>
          <a:xfrm>
            <a:off x="504002" y="1126189"/>
            <a:ext cx="8355577" cy="62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Georgette Sends Form For Policy Area Selection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9FF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A3CCC7-A065-EC4C-9248-BB6E2944D386}"/>
              </a:ext>
            </a:extLst>
          </p:cNvPr>
          <p:cNvSpPr txBox="1">
            <a:spLocks/>
          </p:cNvSpPr>
          <p:nvPr/>
        </p:nvSpPr>
        <p:spPr>
          <a:xfrm>
            <a:off x="504001" y="1944586"/>
            <a:ext cx="8355577" cy="62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Georgette Assigns &amp; Notifies Student of Faculty Advisor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9FF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849FFA-776D-FD47-9F68-3721A66E2995}"/>
              </a:ext>
            </a:extLst>
          </p:cNvPr>
          <p:cNvSpPr txBox="1">
            <a:spLocks/>
          </p:cNvSpPr>
          <p:nvPr/>
        </p:nvSpPr>
        <p:spPr>
          <a:xfrm>
            <a:off x="504000" y="2603327"/>
            <a:ext cx="8355577" cy="62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4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Makes Appointment with Faculty Advisor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9FF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2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3A57F345-DD59-D64C-AE01-42BCA6296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116" y="18373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16" y="25"/>
            <a:ext cx="9144000" cy="760568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5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598E2-0BE8-DB48-AA80-844A6D1E3EDC}"/>
              </a:ext>
            </a:extLst>
          </p:cNvPr>
          <p:cNvSpPr/>
          <p:nvPr/>
        </p:nvSpPr>
        <p:spPr>
          <a:xfrm>
            <a:off x="0" y="4525486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B5D5C-4348-4041-AF09-0DC805C3B7F9}"/>
              </a:ext>
            </a:extLst>
          </p:cNvPr>
          <p:cNvCxnSpPr>
            <a:cxnSpLocks/>
          </p:cNvCxnSpPr>
          <p:nvPr/>
        </p:nvCxnSpPr>
        <p:spPr>
          <a:xfrm>
            <a:off x="4858448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756FC-50A1-D941-A31D-B5E7F09E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6A4E14CB-F538-F444-A4EE-BA0E558C26A1}"/>
              </a:ext>
            </a:extLst>
          </p:cNvPr>
          <p:cNvSpPr txBox="1">
            <a:spLocks/>
          </p:cNvSpPr>
          <p:nvPr/>
        </p:nvSpPr>
        <p:spPr>
          <a:xfrm>
            <a:off x="39288" y="183730"/>
            <a:ext cx="9065198" cy="3931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lang="en-US" sz="2700" dirty="0">
                <a:solidFill>
                  <a:srgbClr val="FFFF00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Princeton </a:t>
            </a:r>
            <a:r>
              <a:rPr lang="en-US" sz="2700" b="1" dirty="0">
                <a:solidFill>
                  <a:srgbClr val="FFFF00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School of Public and International Affairs</a:t>
            </a:r>
            <a:r>
              <a:rPr lang="en-US" sz="2700" dirty="0">
                <a:solidFill>
                  <a:srgbClr val="FFFF00"/>
                </a:solidFill>
                <a:effectLst/>
                <a:latin typeface="Calibri" panose="020F0502020204030204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AB5E33-BA54-B14F-95D3-351A09582DD6}"/>
              </a:ext>
            </a:extLst>
          </p:cNvPr>
          <p:cNvSpPr/>
          <p:nvPr/>
        </p:nvSpPr>
        <p:spPr>
          <a:xfrm>
            <a:off x="2069538" y="856211"/>
            <a:ext cx="5577819" cy="3537033"/>
          </a:xfrm>
          <a:prstGeom prst="round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9B477D-B8A3-B94A-ACF7-C9CA642F102F}"/>
              </a:ext>
            </a:extLst>
          </p:cNvPr>
          <p:cNvSpPr txBox="1"/>
          <p:nvPr/>
        </p:nvSpPr>
        <p:spPr>
          <a:xfrm>
            <a:off x="2458495" y="922971"/>
            <a:ext cx="4799904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400" dirty="0">
                <a:solidFill>
                  <a:srgbClr val="0046FF"/>
                </a:solidFill>
                <a:latin typeface="Calibri" panose="020F0502020204030204"/>
              </a:rPr>
              <a:t>UNDERGRADUATE PROGRAM OFFICE</a:t>
            </a:r>
          </a:p>
          <a:p>
            <a:pPr algn="ctr" defTabSz="685800"/>
            <a:endParaRPr lang="en-US" sz="700" dirty="0">
              <a:solidFill>
                <a:srgbClr val="0046FF"/>
              </a:solidFill>
              <a:latin typeface="Calibri" panose="020F0502020204030204"/>
            </a:endParaRPr>
          </a:p>
          <a:p>
            <a:pPr algn="ctr" defTabSz="685800"/>
            <a:r>
              <a:rPr lang="en-US" dirty="0">
                <a:solidFill>
                  <a:srgbClr val="0046FF"/>
                </a:solidFill>
                <a:latin typeface="Calibri" panose="020F0502020204030204"/>
              </a:rPr>
              <a:t>Liz Choe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Director, Undergraduate Program &amp; Career Services</a:t>
            </a:r>
          </a:p>
          <a:p>
            <a:pPr algn="ctr" defTabSz="685800"/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en-US" dirty="0">
                <a:solidFill>
                  <a:srgbClr val="0046FF"/>
                </a:solidFill>
                <a:latin typeface="Calibri" panose="020F0502020204030204"/>
              </a:rPr>
              <a:t>Joanna Kovac</a:t>
            </a:r>
            <a:endParaRPr lang="en-US" sz="1600" dirty="0">
              <a:solidFill>
                <a:srgbClr val="0046FF"/>
              </a:solidFill>
              <a:latin typeface="Calibri" panose="020F0502020204030204"/>
            </a:endParaRP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Academic Coordinator</a:t>
            </a:r>
          </a:p>
          <a:p>
            <a:pPr algn="ctr" defTabSz="685800"/>
            <a:endParaRPr lang="en-US" sz="600" dirty="0">
              <a:solidFill>
                <a:srgbClr val="0046FF"/>
              </a:solidFill>
              <a:latin typeface="Calibri" panose="020F0502020204030204"/>
            </a:endParaRPr>
          </a:p>
          <a:p>
            <a:pPr algn="ctr" defTabSz="685800"/>
            <a:r>
              <a:rPr lang="en-US" dirty="0">
                <a:solidFill>
                  <a:srgbClr val="0046FF"/>
                </a:solidFill>
                <a:latin typeface="Calibri" panose="020F0502020204030204"/>
              </a:rPr>
              <a:t>Georgette Harrison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Administrative Coordinator</a:t>
            </a:r>
          </a:p>
          <a:p>
            <a:pPr algn="ctr" defTabSz="685800"/>
            <a:endParaRPr lang="en-US" sz="800" dirty="0">
              <a:solidFill>
                <a:srgbClr val="0046FF"/>
              </a:solidFill>
              <a:latin typeface="Calibri" panose="020F0502020204030204"/>
            </a:endParaRPr>
          </a:p>
          <a:p>
            <a:pPr algn="ctr" defTabSz="685800"/>
            <a:r>
              <a:rPr lang="en-US" dirty="0">
                <a:solidFill>
                  <a:srgbClr val="0046FF"/>
                </a:solidFill>
                <a:latin typeface="Calibri" panose="020F0502020204030204"/>
              </a:rPr>
              <a:t>Dr. Susan Marquis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Faculty Chair</a:t>
            </a:r>
          </a:p>
          <a:p>
            <a:pPr algn="ctr" defTabSz="685800"/>
            <a:endParaRPr lang="en-US" sz="600" dirty="0">
              <a:solidFill>
                <a:srgbClr val="0046FF"/>
              </a:solidFill>
              <a:latin typeface="Calibri" panose="020F0502020204030204"/>
            </a:endParaRPr>
          </a:p>
          <a:p>
            <a:pPr algn="ctr" defTabSz="685800"/>
            <a:r>
              <a:rPr lang="en-US" dirty="0">
                <a:solidFill>
                  <a:srgbClr val="0046FF"/>
                </a:solidFill>
                <a:latin typeface="Calibri" panose="020F0502020204030204"/>
              </a:rPr>
              <a:t>Dr. Paul Lipton</a:t>
            </a:r>
          </a:p>
          <a:p>
            <a:pPr algn="ctr" defTabSz="68580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Senior Associate Dean for Academic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4935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13" y="26"/>
            <a:ext cx="9144000" cy="760568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598E2-0BE8-DB48-AA80-844A6D1E3EDC}"/>
              </a:ext>
            </a:extLst>
          </p:cNvPr>
          <p:cNvSpPr/>
          <p:nvPr/>
        </p:nvSpPr>
        <p:spPr>
          <a:xfrm>
            <a:off x="0" y="4525486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B5D5C-4348-4041-AF09-0DC805C3B7F9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756FC-50A1-D941-A31D-B5E7F09E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6A4E14CB-F538-F444-A4EE-BA0E558C26A1}"/>
              </a:ext>
            </a:extLst>
          </p:cNvPr>
          <p:cNvSpPr txBox="1">
            <a:spLocks/>
          </p:cNvSpPr>
          <p:nvPr/>
        </p:nvSpPr>
        <p:spPr>
          <a:xfrm>
            <a:off x="78802" y="175712"/>
            <a:ext cx="9065198" cy="393159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School of Public and International Affairs</a:t>
            </a:r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Undergraduate Policy Major </a:t>
            </a:r>
            <a:b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dirty="0">
                <a:solidFill>
                  <a:sysClr val="window" lastClr="FFFFFF"/>
                </a:solidFill>
                <a:latin typeface="+mn-lt"/>
                <a:cs typeface="Arial" panose="020B0604020202020204" pitchFamily="34" charset="0"/>
              </a:rPr>
              <a:t>(14 Courses)</a:t>
            </a:r>
            <a:endParaRPr lang="en-US" sz="1800" dirty="0">
              <a:solidFill>
                <a:sysClr val="window" lastClr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33B6AC-E709-CC42-B247-35D5AA6D6AA2}"/>
              </a:ext>
            </a:extLst>
          </p:cNvPr>
          <p:cNvSpPr txBox="1"/>
          <p:nvPr/>
        </p:nvSpPr>
        <p:spPr>
          <a:xfrm>
            <a:off x="154395" y="793048"/>
            <a:ext cx="1378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  <a:cs typeface="Arial" panose="020B0604020202020204" pitchFamily="34" charset="0"/>
              </a:rPr>
              <a:t>First-Year /</a:t>
            </a:r>
          </a:p>
          <a:p>
            <a:pPr algn="ctr"/>
            <a:r>
              <a:rPr lang="en-US" sz="1500" dirty="0">
                <a:solidFill>
                  <a:srgbClr val="C00000"/>
                </a:solidFill>
                <a:cs typeface="Arial" panose="020B0604020202020204" pitchFamily="34" charset="0"/>
              </a:rPr>
              <a:t>Sophomore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BB7CBF-C78B-0446-867A-61D6743DC560}"/>
              </a:ext>
            </a:extLst>
          </p:cNvPr>
          <p:cNvSpPr txBox="1"/>
          <p:nvPr/>
        </p:nvSpPr>
        <p:spPr>
          <a:xfrm>
            <a:off x="2383956" y="867556"/>
            <a:ext cx="217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3FF"/>
                </a:solidFill>
                <a:cs typeface="Arial" panose="020B0604020202020204" pitchFamily="34" charset="0"/>
              </a:rPr>
              <a:t>Junior Year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80557C-DE36-A243-9643-C8970B9A6EFE}"/>
              </a:ext>
            </a:extLst>
          </p:cNvPr>
          <p:cNvSpPr txBox="1"/>
          <p:nvPr/>
        </p:nvSpPr>
        <p:spPr>
          <a:xfrm>
            <a:off x="6207234" y="867556"/>
            <a:ext cx="185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3FF"/>
                </a:solidFill>
                <a:cs typeface="Arial" panose="020B0604020202020204" pitchFamily="34" charset="0"/>
              </a:rPr>
              <a:t>Senior Year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FB8F8-603B-EA45-8BF5-63210AF62BB8}"/>
              </a:ext>
            </a:extLst>
          </p:cNvPr>
          <p:cNvGrpSpPr/>
          <p:nvPr/>
        </p:nvGrpSpPr>
        <p:grpSpPr>
          <a:xfrm>
            <a:off x="5395524" y="1252312"/>
            <a:ext cx="3480092" cy="1194770"/>
            <a:chOff x="7194032" y="1669750"/>
            <a:chExt cx="4640122" cy="159302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4352844-3C07-854D-B4FF-2C1547233D3B}"/>
                </a:ext>
              </a:extLst>
            </p:cNvPr>
            <p:cNvSpPr/>
            <p:nvPr/>
          </p:nvSpPr>
          <p:spPr>
            <a:xfrm rot="5400000">
              <a:off x="8717580" y="146202"/>
              <a:ext cx="1593026" cy="4640122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500" kern="0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366E29-3503-CD45-98FB-E599877E7E9F}"/>
                </a:ext>
              </a:extLst>
            </p:cNvPr>
            <p:cNvSpPr txBox="1"/>
            <p:nvPr/>
          </p:nvSpPr>
          <p:spPr>
            <a:xfrm>
              <a:off x="7536671" y="2126695"/>
              <a:ext cx="39548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Senior Thesis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322329-DCE9-AB45-BAD3-2795356F03D4}"/>
              </a:ext>
            </a:extLst>
          </p:cNvPr>
          <p:cNvGrpSpPr/>
          <p:nvPr/>
        </p:nvGrpSpPr>
        <p:grpSpPr>
          <a:xfrm>
            <a:off x="284570" y="1285075"/>
            <a:ext cx="976973" cy="2564735"/>
            <a:chOff x="566057" y="1871936"/>
            <a:chExt cx="1012372" cy="3579002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B7FD4C9-97D5-2541-AFC3-F4248F18A04F}"/>
                </a:ext>
              </a:extLst>
            </p:cNvPr>
            <p:cNvSpPr/>
            <p:nvPr/>
          </p:nvSpPr>
          <p:spPr>
            <a:xfrm>
              <a:off x="566057" y="1871936"/>
              <a:ext cx="1012372" cy="3579002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0046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C8FE33-3A5F-DC47-8F48-6AEF25A50ED8}"/>
                </a:ext>
              </a:extLst>
            </p:cNvPr>
            <p:cNvSpPr txBox="1"/>
            <p:nvPr/>
          </p:nvSpPr>
          <p:spPr>
            <a:xfrm rot="16200000">
              <a:off x="-452849" y="3422239"/>
              <a:ext cx="3082947" cy="47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24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Prerequisites (4)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4352DA-53FB-3240-ADAB-135FC94FB4E5}"/>
              </a:ext>
            </a:extLst>
          </p:cNvPr>
          <p:cNvCxnSpPr/>
          <p:nvPr/>
        </p:nvCxnSpPr>
        <p:spPr>
          <a:xfrm>
            <a:off x="1472115" y="1338004"/>
            <a:ext cx="0" cy="2465276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7A9FB-19CC-FE45-BFFE-04F83D919806}"/>
              </a:ext>
            </a:extLst>
          </p:cNvPr>
          <p:cNvGrpSpPr/>
          <p:nvPr/>
        </p:nvGrpSpPr>
        <p:grpSpPr>
          <a:xfrm>
            <a:off x="1613635" y="2592363"/>
            <a:ext cx="7257693" cy="400111"/>
            <a:chOff x="2151513" y="3456477"/>
            <a:chExt cx="9676924" cy="533480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21A1A3A-3AEE-8D45-BAB5-9E13262499BB}"/>
                </a:ext>
              </a:extLst>
            </p:cNvPr>
            <p:cNvSpPr/>
            <p:nvPr/>
          </p:nvSpPr>
          <p:spPr>
            <a:xfrm>
              <a:off x="2151513" y="3457842"/>
              <a:ext cx="9676924" cy="501945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0046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BD48628-D241-0343-A709-CF35ACA34BC3}"/>
                </a:ext>
              </a:extLst>
            </p:cNvPr>
            <p:cNvSpPr txBox="1"/>
            <p:nvPr/>
          </p:nvSpPr>
          <p:spPr>
            <a:xfrm>
              <a:off x="5791845" y="3456477"/>
              <a:ext cx="2221123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SPIA Core (5)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1C1A68-DA2B-0847-9F7C-8265C4565008}"/>
              </a:ext>
            </a:extLst>
          </p:cNvPr>
          <p:cNvGrpSpPr/>
          <p:nvPr/>
        </p:nvGrpSpPr>
        <p:grpSpPr>
          <a:xfrm>
            <a:off x="1617920" y="3024110"/>
            <a:ext cx="7257693" cy="400111"/>
            <a:chOff x="2157227" y="4032140"/>
            <a:chExt cx="9676924" cy="53348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7CD1ED8-C638-C644-BFF0-4B43564CDF1F}"/>
                </a:ext>
              </a:extLst>
            </p:cNvPr>
            <p:cNvSpPr/>
            <p:nvPr/>
          </p:nvSpPr>
          <p:spPr>
            <a:xfrm>
              <a:off x="2157227" y="4045697"/>
              <a:ext cx="9676924" cy="501945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6D1F681-670F-6E45-A1F7-F9EEA2A6095E}"/>
                </a:ext>
              </a:extLst>
            </p:cNvPr>
            <p:cNvSpPr txBox="1"/>
            <p:nvPr/>
          </p:nvSpPr>
          <p:spPr>
            <a:xfrm>
              <a:off x="5499028" y="4032140"/>
              <a:ext cx="2806752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SPIA Electives (4)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E6BE-6620-BF42-969A-C318AC9A8313}"/>
              </a:ext>
            </a:extLst>
          </p:cNvPr>
          <p:cNvGrpSpPr/>
          <p:nvPr/>
        </p:nvGrpSpPr>
        <p:grpSpPr>
          <a:xfrm>
            <a:off x="1613632" y="3465003"/>
            <a:ext cx="7257693" cy="400111"/>
            <a:chOff x="2151509" y="4619995"/>
            <a:chExt cx="9676924" cy="53348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906A3EB3-3978-1942-BC9D-C5661CCCEA86}"/>
                </a:ext>
              </a:extLst>
            </p:cNvPr>
            <p:cNvSpPr/>
            <p:nvPr/>
          </p:nvSpPr>
          <p:spPr>
            <a:xfrm>
              <a:off x="2151509" y="4633552"/>
              <a:ext cx="9676924" cy="501945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AAB2ED-0A3F-9043-A281-2BD727DB3D06}"/>
                </a:ext>
              </a:extLst>
            </p:cNvPr>
            <p:cNvSpPr txBox="1"/>
            <p:nvPr/>
          </p:nvSpPr>
          <p:spPr>
            <a:xfrm>
              <a:off x="4385477" y="4619995"/>
              <a:ext cx="503385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Cross-Cultural or Field Experience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7A56F-0CD3-9941-810B-36711C1CEC2B}"/>
              </a:ext>
            </a:extLst>
          </p:cNvPr>
          <p:cNvGrpSpPr/>
          <p:nvPr/>
        </p:nvGrpSpPr>
        <p:grpSpPr>
          <a:xfrm>
            <a:off x="300817" y="3927079"/>
            <a:ext cx="8570508" cy="400110"/>
            <a:chOff x="401089" y="5236105"/>
            <a:chExt cx="11427344" cy="53348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7874286E-5BE3-3941-A320-6D7257830611}"/>
                </a:ext>
              </a:extLst>
            </p:cNvPr>
            <p:cNvSpPr/>
            <p:nvPr/>
          </p:nvSpPr>
          <p:spPr>
            <a:xfrm>
              <a:off x="401089" y="5244009"/>
              <a:ext cx="11427344" cy="524476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0E79A9A-3F7B-504F-92D3-A08867DD546F}"/>
                </a:ext>
              </a:extLst>
            </p:cNvPr>
            <p:cNvSpPr txBox="1"/>
            <p:nvPr/>
          </p:nvSpPr>
          <p:spPr>
            <a:xfrm>
              <a:off x="3309328" y="5236105"/>
              <a:ext cx="718615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Language &amp; University Distribution Requirements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1300CC-BDC0-F94E-9AEC-88D96E98F7E6}"/>
              </a:ext>
            </a:extLst>
          </p:cNvPr>
          <p:cNvCxnSpPr>
            <a:cxnSpLocks/>
          </p:cNvCxnSpPr>
          <p:nvPr/>
        </p:nvCxnSpPr>
        <p:spPr>
          <a:xfrm>
            <a:off x="5311112" y="1226034"/>
            <a:ext cx="24806" cy="126713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EE5BE4-8C1E-4349-B688-2B39BF385789}"/>
              </a:ext>
            </a:extLst>
          </p:cNvPr>
          <p:cNvCxnSpPr/>
          <p:nvPr/>
        </p:nvCxnSpPr>
        <p:spPr>
          <a:xfrm>
            <a:off x="1056179" y="2769184"/>
            <a:ext cx="848484" cy="0"/>
          </a:xfrm>
          <a:prstGeom prst="straightConnector1">
            <a:avLst/>
          </a:prstGeom>
          <a:noFill/>
          <a:ln w="47625" cap="flat" cmpd="sng" algn="ctr">
            <a:solidFill>
              <a:srgbClr val="00FF00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CAFA704-1661-EA43-990A-F94A0E1B068D}"/>
              </a:ext>
            </a:extLst>
          </p:cNvPr>
          <p:cNvCxnSpPr/>
          <p:nvPr/>
        </p:nvCxnSpPr>
        <p:spPr>
          <a:xfrm>
            <a:off x="1058711" y="3210800"/>
            <a:ext cx="848484" cy="0"/>
          </a:xfrm>
          <a:prstGeom prst="straightConnector1">
            <a:avLst/>
          </a:prstGeom>
          <a:noFill/>
          <a:ln w="47625" cap="flat" cmpd="sng" algn="ctr">
            <a:solidFill>
              <a:srgbClr val="00FF00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FC5E0-B34A-0A49-8D82-0F0708231D89}"/>
              </a:ext>
            </a:extLst>
          </p:cNvPr>
          <p:cNvGrpSpPr/>
          <p:nvPr/>
        </p:nvGrpSpPr>
        <p:grpSpPr>
          <a:xfrm>
            <a:off x="1671827" y="1252409"/>
            <a:ext cx="3590912" cy="1194770"/>
            <a:chOff x="2158830" y="1669879"/>
            <a:chExt cx="4787883" cy="159302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CEBBB1D-90FF-9B4C-9F3A-A9F2EF76F4FF}"/>
                </a:ext>
              </a:extLst>
            </p:cNvPr>
            <p:cNvSpPr/>
            <p:nvPr/>
          </p:nvSpPr>
          <p:spPr>
            <a:xfrm rot="5400000">
              <a:off x="3756259" y="72450"/>
              <a:ext cx="1593026" cy="4787883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B7487-1BD7-C946-A3BF-58F0267147C1}"/>
                </a:ext>
              </a:extLst>
            </p:cNvPr>
            <p:cNvSpPr txBox="1"/>
            <p:nvPr/>
          </p:nvSpPr>
          <p:spPr>
            <a:xfrm>
              <a:off x="2755527" y="2124191"/>
              <a:ext cx="361859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  <a:cs typeface="Arial" panose="020B0604020202020204" pitchFamily="34" charset="0"/>
                </a:rPr>
                <a:t>Policy Task Force - JP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FD5E32-43ED-E74B-81B2-A8751C05AB44}"/>
                </a:ext>
              </a:extLst>
            </p:cNvPr>
            <p:cNvSpPr txBox="1"/>
            <p:nvPr/>
          </p:nvSpPr>
          <p:spPr>
            <a:xfrm>
              <a:off x="2565130" y="2684159"/>
              <a:ext cx="399938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  <a:cs typeface="Arial" panose="020B0604020202020204" pitchFamily="34" charset="0"/>
                </a:rPr>
                <a:t>Research Seminar (1) - JP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7B9319-EDD3-0341-BF78-D67EF6E26971}"/>
                </a:ext>
              </a:extLst>
            </p:cNvPr>
            <p:cNvCxnSpPr>
              <a:cxnSpLocks/>
            </p:cNvCxnSpPr>
            <p:nvPr/>
          </p:nvCxnSpPr>
          <p:spPr>
            <a:xfrm>
              <a:off x="2714579" y="2665063"/>
              <a:ext cx="3676384" cy="7941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dash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818BDB-0F86-DC43-9607-48DC24AEA2C4}"/>
                </a:ext>
              </a:extLst>
            </p:cNvPr>
            <p:cNvSpPr txBox="1"/>
            <p:nvPr/>
          </p:nvSpPr>
          <p:spPr>
            <a:xfrm>
              <a:off x="3247541" y="1745238"/>
              <a:ext cx="263456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FFFF00"/>
                  </a:solidFill>
                  <a:cs typeface="Arial" panose="020B0604020202020204" pitchFamily="34" charset="0"/>
                </a:rPr>
                <a:t>Junior Independent Work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19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FC747-4385-D74B-B43C-E1B84CC44B13}"/>
              </a:ext>
            </a:extLst>
          </p:cNvPr>
          <p:cNvSpPr/>
          <p:nvPr/>
        </p:nvSpPr>
        <p:spPr>
          <a:xfrm>
            <a:off x="0" y="4531449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3DA46-607F-8148-A910-917B8DE9C824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995260-192C-1140-9AFB-33DA3549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ECD84-49A0-D74F-B137-0A6F76B1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109998"/>
              </p:ext>
            </p:extLst>
          </p:nvPr>
        </p:nvGraphicFramePr>
        <p:xfrm>
          <a:off x="461238" y="145657"/>
          <a:ext cx="2049236" cy="404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3BFBB1A-3F75-0E42-AFEC-0C9052835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987403"/>
              </p:ext>
            </p:extLst>
          </p:nvPr>
        </p:nvGraphicFramePr>
        <p:xfrm>
          <a:off x="2552195" y="70180"/>
          <a:ext cx="3074688" cy="439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4A6BCBE-BF23-E443-8F29-ED6E9EB9EA13}"/>
              </a:ext>
            </a:extLst>
          </p:cNvPr>
          <p:cNvSpPr/>
          <p:nvPr/>
        </p:nvSpPr>
        <p:spPr>
          <a:xfrm>
            <a:off x="5668604" y="1926099"/>
            <a:ext cx="2964489" cy="966841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Electives (4)</a:t>
            </a:r>
          </a:p>
          <a:p>
            <a:pPr algn="ctr" defTabSz="385763"/>
            <a:r>
              <a:rPr lang="en-US" sz="1050" dirty="0">
                <a:solidFill>
                  <a:prstClr val="white"/>
                </a:solidFill>
                <a:latin typeface="Calibri" panose="020F0502020204030204"/>
              </a:rPr>
              <a:t>&gt;300 courses organized into 17 Policy Areas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76A2721-9948-6D4B-BCA6-2B5CF9D61E2F}"/>
              </a:ext>
            </a:extLst>
          </p:cNvPr>
          <p:cNvSpPr/>
          <p:nvPr/>
        </p:nvSpPr>
        <p:spPr>
          <a:xfrm>
            <a:off x="5668604" y="3142019"/>
            <a:ext cx="1649345" cy="426913"/>
          </a:xfrm>
          <a:prstGeom prst="roundRect">
            <a:avLst/>
          </a:prstGeom>
          <a:solidFill>
            <a:srgbClr val="00B050"/>
          </a:solidFill>
          <a:ln>
            <a:solidFill>
              <a:srgbClr val="15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sz="1500" dirty="0">
                <a:solidFill>
                  <a:srgbClr val="FFFF00"/>
                </a:solidFill>
                <a:latin typeface="Calibri" panose="020F0502020204030204"/>
              </a:rPr>
              <a:t>Language</a:t>
            </a:r>
            <a:endParaRPr lang="en-US" sz="1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947306-C16D-FE44-8592-FB5D8A5EF54C}"/>
              </a:ext>
            </a:extLst>
          </p:cNvPr>
          <p:cNvSpPr/>
          <p:nvPr/>
        </p:nvSpPr>
        <p:spPr>
          <a:xfrm>
            <a:off x="5668604" y="3657768"/>
            <a:ext cx="2964486" cy="426913"/>
          </a:xfrm>
          <a:prstGeom prst="roundRect">
            <a:avLst/>
          </a:prstGeom>
          <a:solidFill>
            <a:srgbClr val="00B050"/>
          </a:solidFill>
          <a:ln>
            <a:solidFill>
              <a:srgbClr val="15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sz="1500" dirty="0">
                <a:solidFill>
                  <a:srgbClr val="FFFF00"/>
                </a:solidFill>
                <a:latin typeface="Calibri" panose="020F0502020204030204"/>
              </a:rPr>
              <a:t>Cultural/Field-Work</a:t>
            </a:r>
            <a:endParaRPr lang="en-US" sz="1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9227A-7AC4-D04D-8781-63256B42CD3D}"/>
              </a:ext>
            </a:extLst>
          </p:cNvPr>
          <p:cNvSpPr txBox="1"/>
          <p:nvPr/>
        </p:nvSpPr>
        <p:spPr>
          <a:xfrm>
            <a:off x="5124661" y="18355"/>
            <a:ext cx="408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5763"/>
            <a:r>
              <a:rPr lang="en-US" b="1" dirty="0">
                <a:solidFill>
                  <a:srgbClr val="003CFF"/>
                </a:solidFill>
                <a:latin typeface="Calibri" panose="020F0502020204030204"/>
              </a:rPr>
              <a:t>School of Public and International Affairs</a:t>
            </a:r>
          </a:p>
          <a:p>
            <a:pPr algn="ctr" defTabSz="385763"/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Undergraduate Major </a:t>
            </a:r>
          </a:p>
          <a:p>
            <a:pPr algn="ctr" defTabSz="385763"/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Course Requirements (</a:t>
            </a:r>
            <a:r>
              <a:rPr lang="en-US" u="sng" dirty="0">
                <a:solidFill>
                  <a:srgbClr val="003CFF"/>
                </a:solidFill>
                <a:latin typeface="Calibri" panose="020F0502020204030204"/>
              </a:rPr>
              <a:t>14</a:t>
            </a:r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17847B-DCBC-CE4A-8571-BE9D6905ACFB}"/>
              </a:ext>
            </a:extLst>
          </p:cNvPr>
          <p:cNvSpPr/>
          <p:nvPr/>
        </p:nvSpPr>
        <p:spPr>
          <a:xfrm>
            <a:off x="5668604" y="1034090"/>
            <a:ext cx="2964490" cy="78149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i="1" dirty="0">
                <a:solidFill>
                  <a:srgbClr val="FFFF00"/>
                </a:solidFill>
              </a:rPr>
              <a:t>Junior Independent Work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</a:rPr>
              <a:t>Policy Task Force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</a:rPr>
              <a:t>Research Seminar + Lab (1)</a:t>
            </a:r>
            <a:endParaRPr lang="en-US" sz="9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2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B06B49-A34C-C14E-9A65-6AD6EAD41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9B06B49-A34C-C14E-9A65-6AD6EAD41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5517FA-17BC-EB47-A870-4BC00045E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05517FA-17BC-EB47-A870-4BC00045E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AB530E-AF8A-354A-981B-E5AA9843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2AB530E-AF8A-354A-981B-E5AA98432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56880D-BC07-2940-A09E-E746BBBD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7C56880D-BC07-2940-A09E-E746BBBD4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207A02-1A17-6046-B159-8D046D461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8F207A02-1A17-6046-B159-8D046D461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7A1DF-CDEC-6B4B-9FD0-DB7744183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1217A1DF-CDEC-6B4B-9FD0-DB7744183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7D4B4F-5892-2842-8A98-825DFC82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27D4B4F-5892-2842-8A98-825DFC82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BFEB43-B5AF-E246-A139-D1A3CE804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8BFEB43-B5AF-E246-A139-D1A3CE804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4F7657-1515-3B4A-9E9F-2783A323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3B4F7657-1515-3B4A-9E9F-2783A3236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FB5F43-C364-BF4C-ACDD-790AFC3F8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DFB5F43-C364-BF4C-ACDD-790AFC3F8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7B68BC-5AA9-CC44-98EA-0709215B5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047B68BC-5AA9-CC44-98EA-0709215B5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P spid="19" grpId="0" animBg="1"/>
      <p:bldP spid="20" grpId="0" animBg="1"/>
      <p:bldP spid="2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FC747-4385-D74B-B43C-E1B84CC44B13}"/>
              </a:ext>
            </a:extLst>
          </p:cNvPr>
          <p:cNvSpPr/>
          <p:nvPr/>
        </p:nvSpPr>
        <p:spPr>
          <a:xfrm>
            <a:off x="0" y="4531449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3DA46-607F-8148-A910-917B8DE9C824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995260-192C-1140-9AFB-33DA3549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ECD84-49A0-D74F-B137-0A6F76B1B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410959"/>
              </p:ext>
            </p:extLst>
          </p:nvPr>
        </p:nvGraphicFramePr>
        <p:xfrm>
          <a:off x="223751" y="145657"/>
          <a:ext cx="2049236" cy="404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3BFBB1A-3F75-0E42-AFEC-0C9052835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241300"/>
              </p:ext>
            </p:extLst>
          </p:nvPr>
        </p:nvGraphicFramePr>
        <p:xfrm>
          <a:off x="2326259" y="41744"/>
          <a:ext cx="2523449" cy="439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E8795DF-E745-A846-9F0E-0E56600FA6D3}"/>
              </a:ext>
            </a:extLst>
          </p:cNvPr>
          <p:cNvSpPr txBox="1"/>
          <p:nvPr/>
        </p:nvSpPr>
        <p:spPr>
          <a:xfrm>
            <a:off x="4440787" y="795886"/>
            <a:ext cx="567784" cy="456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304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ECO 300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ECO 310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170EF-304A-FC41-9BCE-9C49C605C6A3}"/>
              </a:ext>
            </a:extLst>
          </p:cNvPr>
          <p:cNvSpPr txBox="1"/>
          <p:nvPr/>
        </p:nvSpPr>
        <p:spPr>
          <a:xfrm>
            <a:off x="4428954" y="1433314"/>
            <a:ext cx="910827" cy="577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POL 220/SPI 310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POL 230/SPI 325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POL 240/SPI 312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POL 351/SPI 311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188E2-0CD2-5341-9EF8-F7780B550065}"/>
              </a:ext>
            </a:extLst>
          </p:cNvPr>
          <p:cNvSpPr txBox="1"/>
          <p:nvPr/>
        </p:nvSpPr>
        <p:spPr>
          <a:xfrm>
            <a:off x="4428953" y="2091880"/>
            <a:ext cx="1327608" cy="698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330/SOC 328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331/SOC 312/AAS 317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333/SOC 326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340/PSY 321</a:t>
            </a:r>
          </a:p>
          <a:p>
            <a:pPr defTabSz="385763"/>
            <a:r>
              <a:rPr lang="en-US" sz="788" dirty="0">
                <a:solidFill>
                  <a:srgbClr val="E7E6E6">
                    <a:lumMod val="50000"/>
                  </a:srgbClr>
                </a:solidFill>
              </a:rPr>
              <a:t>SPI 345/AAS 384/PSY 384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F9FC14-0A00-E54F-A878-7FE57F11D81E}"/>
              </a:ext>
            </a:extLst>
          </p:cNvPr>
          <p:cNvSpPr txBox="1"/>
          <p:nvPr/>
        </p:nvSpPr>
        <p:spPr>
          <a:xfrm>
            <a:off x="4434097" y="2916292"/>
            <a:ext cx="125386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350/ENV 350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351/COS 351/SOC 353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353/MAE 353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ENV 304/SPI 455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GEO 366/SPI 451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94CD9-D0CB-A34B-B187-F0C11F41D44A}"/>
              </a:ext>
            </a:extLst>
          </p:cNvPr>
          <p:cNvSpPr txBox="1"/>
          <p:nvPr/>
        </p:nvSpPr>
        <p:spPr>
          <a:xfrm>
            <a:off x="4437078" y="3643207"/>
            <a:ext cx="90441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370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368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SPI 365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CHV 310/PHI 385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PHI 307/CHV 311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PHI 319/CHV 319</a:t>
            </a:r>
          </a:p>
          <a:p>
            <a:pPr defTabSz="385763"/>
            <a:r>
              <a:rPr lang="en-US" sz="750" dirty="0">
                <a:solidFill>
                  <a:srgbClr val="E7E6E6">
                    <a:lumMod val="50000"/>
                  </a:srgbClr>
                </a:solidFill>
              </a:rPr>
              <a:t>POL 307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4A6BCBE-BF23-E443-8F29-ED6E9EB9EA13}"/>
              </a:ext>
            </a:extLst>
          </p:cNvPr>
          <p:cNvSpPr/>
          <p:nvPr/>
        </p:nvSpPr>
        <p:spPr>
          <a:xfrm>
            <a:off x="5952710" y="1926099"/>
            <a:ext cx="2964489" cy="966841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Electives (4)</a:t>
            </a:r>
          </a:p>
          <a:p>
            <a:pPr algn="ctr" defTabSz="385763"/>
            <a:r>
              <a:rPr lang="en-US" sz="1050" dirty="0">
                <a:solidFill>
                  <a:prstClr val="white"/>
                </a:solidFill>
                <a:latin typeface="Calibri" panose="020F0502020204030204"/>
              </a:rPr>
              <a:t>&gt;300 courses organized into 17 Policy Areas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76A2721-9948-6D4B-BCA6-2B5CF9D61E2F}"/>
              </a:ext>
            </a:extLst>
          </p:cNvPr>
          <p:cNvSpPr/>
          <p:nvPr/>
        </p:nvSpPr>
        <p:spPr>
          <a:xfrm>
            <a:off x="5952710" y="3142019"/>
            <a:ext cx="1649345" cy="426913"/>
          </a:xfrm>
          <a:prstGeom prst="roundRect">
            <a:avLst/>
          </a:prstGeom>
          <a:solidFill>
            <a:srgbClr val="00B050"/>
          </a:solidFill>
          <a:ln>
            <a:solidFill>
              <a:srgbClr val="15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sz="1500" dirty="0">
                <a:solidFill>
                  <a:srgbClr val="FFFF00"/>
                </a:solidFill>
                <a:latin typeface="Calibri" panose="020F0502020204030204"/>
              </a:rPr>
              <a:t>Language</a:t>
            </a:r>
            <a:endParaRPr lang="en-US" sz="1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1947306-C16D-FE44-8592-FB5D8A5EF54C}"/>
              </a:ext>
            </a:extLst>
          </p:cNvPr>
          <p:cNvSpPr/>
          <p:nvPr/>
        </p:nvSpPr>
        <p:spPr>
          <a:xfrm>
            <a:off x="5952710" y="3657768"/>
            <a:ext cx="2964486" cy="426913"/>
          </a:xfrm>
          <a:prstGeom prst="roundRect">
            <a:avLst/>
          </a:prstGeom>
          <a:solidFill>
            <a:srgbClr val="00B050"/>
          </a:solidFill>
          <a:ln>
            <a:solidFill>
              <a:srgbClr val="15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/>
            <a:r>
              <a:rPr lang="en-US" sz="1500" dirty="0">
                <a:solidFill>
                  <a:srgbClr val="FFFF00"/>
                </a:solidFill>
                <a:latin typeface="Calibri" panose="020F0502020204030204"/>
              </a:rPr>
              <a:t>Cultural/Field-Work</a:t>
            </a:r>
            <a:endParaRPr lang="en-US" sz="1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9227A-7AC4-D04D-8781-63256B42CD3D}"/>
              </a:ext>
            </a:extLst>
          </p:cNvPr>
          <p:cNvSpPr txBox="1"/>
          <p:nvPr/>
        </p:nvSpPr>
        <p:spPr>
          <a:xfrm>
            <a:off x="5036612" y="18355"/>
            <a:ext cx="408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85763"/>
            <a:r>
              <a:rPr lang="en-US" b="1" dirty="0">
                <a:solidFill>
                  <a:srgbClr val="003CFF"/>
                </a:solidFill>
                <a:latin typeface="Calibri" panose="020F0502020204030204"/>
              </a:rPr>
              <a:t>School of Public and International Affairs</a:t>
            </a:r>
          </a:p>
          <a:p>
            <a:pPr algn="ctr" defTabSz="385763"/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Undergraduate Major </a:t>
            </a:r>
          </a:p>
          <a:p>
            <a:pPr algn="ctr" defTabSz="385763"/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Course Requirements (</a:t>
            </a:r>
            <a:r>
              <a:rPr lang="en-US" u="sng" dirty="0">
                <a:solidFill>
                  <a:srgbClr val="003CFF"/>
                </a:solidFill>
                <a:latin typeface="Calibri" panose="020F0502020204030204"/>
              </a:rPr>
              <a:t>14</a:t>
            </a:r>
            <a:r>
              <a:rPr lang="en-US" dirty="0">
                <a:solidFill>
                  <a:srgbClr val="003CFF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D49602E-4126-9845-84CF-567B4253468A}"/>
              </a:ext>
            </a:extLst>
          </p:cNvPr>
          <p:cNvSpPr/>
          <p:nvPr/>
        </p:nvSpPr>
        <p:spPr>
          <a:xfrm>
            <a:off x="4324953" y="708540"/>
            <a:ext cx="171045" cy="628688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85763"/>
            <a:endParaRPr lang="en-US" sz="76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8657AF3-911C-E74B-B110-8218BD9235B4}"/>
              </a:ext>
            </a:extLst>
          </p:cNvPr>
          <p:cNvSpPr/>
          <p:nvPr/>
        </p:nvSpPr>
        <p:spPr>
          <a:xfrm>
            <a:off x="4324953" y="1401719"/>
            <a:ext cx="171045" cy="628688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85763"/>
            <a:endParaRPr lang="en-US" sz="76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91349D5E-ED66-6442-9E3B-D6441652C61A}"/>
              </a:ext>
            </a:extLst>
          </p:cNvPr>
          <p:cNvSpPr/>
          <p:nvPr/>
        </p:nvSpPr>
        <p:spPr>
          <a:xfrm>
            <a:off x="4324953" y="2107812"/>
            <a:ext cx="171045" cy="676397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85763"/>
            <a:endParaRPr lang="en-US" sz="76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B246A685-D0E2-3541-B908-CE41880ABD07}"/>
              </a:ext>
            </a:extLst>
          </p:cNvPr>
          <p:cNvSpPr/>
          <p:nvPr/>
        </p:nvSpPr>
        <p:spPr>
          <a:xfrm>
            <a:off x="4324953" y="2892940"/>
            <a:ext cx="171045" cy="714459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85763"/>
            <a:endParaRPr lang="en-US" sz="76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67933703-05BE-B343-9CAF-BA6E596E91B4}"/>
              </a:ext>
            </a:extLst>
          </p:cNvPr>
          <p:cNvSpPr/>
          <p:nvPr/>
        </p:nvSpPr>
        <p:spPr>
          <a:xfrm>
            <a:off x="4324953" y="3724211"/>
            <a:ext cx="171045" cy="710594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rgbClr val="041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85763"/>
            <a:endParaRPr lang="en-US" sz="76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17847B-DCBC-CE4A-8571-BE9D6905ACFB}"/>
              </a:ext>
            </a:extLst>
          </p:cNvPr>
          <p:cNvSpPr/>
          <p:nvPr/>
        </p:nvSpPr>
        <p:spPr>
          <a:xfrm>
            <a:off x="5952710" y="1034090"/>
            <a:ext cx="2964490" cy="781493"/>
          </a:xfrm>
          <a:prstGeom prst="roundRect">
            <a:avLst/>
          </a:prstGeom>
          <a:solidFill>
            <a:srgbClr val="041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i="1" dirty="0">
                <a:solidFill>
                  <a:srgbClr val="FFFF00"/>
                </a:solidFill>
              </a:rPr>
              <a:t>Junior Independent Work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</a:rPr>
              <a:t>Policy Task Force</a:t>
            </a:r>
          </a:p>
          <a:p>
            <a:pPr algn="ctr"/>
            <a:r>
              <a:rPr lang="en-US" sz="1350" dirty="0">
                <a:solidFill>
                  <a:srgbClr val="FFFF00"/>
                </a:solidFill>
              </a:rPr>
              <a:t>Research Seminar + Lab (1)</a:t>
            </a:r>
            <a:endParaRPr lang="en-US" sz="900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8A4AC-BEF7-5E42-8218-0A25D7472B81}"/>
              </a:ext>
            </a:extLst>
          </p:cNvPr>
          <p:cNvSpPr txBox="1"/>
          <p:nvPr/>
        </p:nvSpPr>
        <p:spPr>
          <a:xfrm>
            <a:off x="7675925" y="3160717"/>
            <a:ext cx="1476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4/5 semesters of 2</a:t>
            </a:r>
            <a:r>
              <a:rPr lang="en-US" sz="1050" baseline="30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nd</a:t>
            </a:r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or </a:t>
            </a:r>
          </a:p>
          <a:p>
            <a:pPr defTabSz="514350"/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1 year of 3</a:t>
            </a:r>
            <a:r>
              <a:rPr lang="en-US" sz="1050" baseline="3000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rd</a:t>
            </a:r>
            <a:r>
              <a:rPr lang="en-US" sz="1050" dirty="0">
                <a:solidFill>
                  <a:srgbClr val="E7E6E6">
                    <a:lumMod val="50000"/>
                  </a:srgbClr>
                </a:solidFill>
                <a:latin typeface="Calibri" panose="020F0502020204030204"/>
              </a:rPr>
              <a:t> language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2E2A69F4-29A3-6C41-A9B3-168AFB461D5E}"/>
              </a:ext>
            </a:extLst>
          </p:cNvPr>
          <p:cNvSpPr/>
          <p:nvPr/>
        </p:nvSpPr>
        <p:spPr>
          <a:xfrm>
            <a:off x="7647866" y="3176439"/>
            <a:ext cx="132575" cy="364438"/>
          </a:xfrm>
          <a:prstGeom prst="leftBrace">
            <a:avLst>
              <a:gd name="adj1" fmla="val 107946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B06B49-A34C-C14E-9A65-6AD6EAD41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9B06B49-A34C-C14E-9A65-6AD6EAD41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5517FA-17BC-EB47-A870-4BC00045E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05517FA-17BC-EB47-A870-4BC00045E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AB530E-AF8A-354A-981B-E5AA98432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2AB530E-AF8A-354A-981B-E5AA98432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56880D-BC07-2940-A09E-E746BBBD4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7C56880D-BC07-2940-A09E-E746BBBD4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207A02-1A17-6046-B159-8D046D461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8F207A02-1A17-6046-B159-8D046D461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7A1DF-CDEC-6B4B-9FD0-DB7744183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1217A1DF-CDEC-6B4B-9FD0-DB7744183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7D4B4F-5892-2842-8A98-825DFC82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27D4B4F-5892-2842-8A98-825DFC82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BFEB43-B5AF-E246-A139-D1A3CE804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78BFEB43-B5AF-E246-A139-D1A3CE804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4F7657-1515-3B4A-9E9F-2783A323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3B4F7657-1515-3B4A-9E9F-2783A3236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FB5F43-C364-BF4C-ACDD-790AFC3F8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DFB5F43-C364-BF4C-ACDD-790AFC3F8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7B68BC-5AA9-CC44-98EA-0709215B5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047B68BC-5AA9-CC44-98EA-0709215B5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22CD57-B3DF-984E-9A3D-2952C160CEFC}"/>
              </a:ext>
            </a:extLst>
          </p:cNvPr>
          <p:cNvSpPr/>
          <p:nvPr/>
        </p:nvSpPr>
        <p:spPr>
          <a:xfrm>
            <a:off x="0" y="-1"/>
            <a:ext cx="9143999" cy="10663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FC747-4385-D74B-B43C-E1B84CC44B13}"/>
              </a:ext>
            </a:extLst>
          </p:cNvPr>
          <p:cNvSpPr/>
          <p:nvPr/>
        </p:nvSpPr>
        <p:spPr>
          <a:xfrm>
            <a:off x="0" y="4531449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3DA46-607F-8148-A910-917B8DE9C824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995260-192C-1140-9AFB-33DA3549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D6AB9-CC65-6048-9794-CAA34010442C}"/>
              </a:ext>
            </a:extLst>
          </p:cNvPr>
          <p:cNvSpPr txBox="1"/>
          <p:nvPr/>
        </p:nvSpPr>
        <p:spPr>
          <a:xfrm>
            <a:off x="1824999" y="58254"/>
            <a:ext cx="5494005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rgbClr val="0046FF"/>
                </a:solidFill>
              </a:rPr>
              <a:t>SPIA </a:t>
            </a:r>
            <a:r>
              <a:rPr lang="en-US" sz="4050" b="1" cap="small" dirty="0">
                <a:solidFill>
                  <a:srgbClr val="0046FF"/>
                </a:solidFill>
              </a:rPr>
              <a:t>Junior Seminars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Junior Independent Work</a:t>
            </a:r>
            <a:r>
              <a:rPr lang="en-US" dirty="0"/>
              <a:t>)</a:t>
            </a:r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92EBC-F1BC-C54B-96E6-CCCE385F834D}"/>
              </a:ext>
            </a:extLst>
          </p:cNvPr>
          <p:cNvSpPr txBox="1"/>
          <p:nvPr/>
        </p:nvSpPr>
        <p:spPr>
          <a:xfrm>
            <a:off x="1110840" y="1343396"/>
            <a:ext cx="250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Policy Task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2CA1-230D-0C43-9F6D-A905A7B0AA88}"/>
              </a:ext>
            </a:extLst>
          </p:cNvPr>
          <p:cNvSpPr txBox="1"/>
          <p:nvPr/>
        </p:nvSpPr>
        <p:spPr>
          <a:xfrm>
            <a:off x="5649333" y="1066397"/>
            <a:ext cx="2345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Research Seminar </a:t>
            </a:r>
          </a:p>
          <a:p>
            <a:pPr algn="ctr"/>
            <a:r>
              <a:rPr lang="en-US" sz="2100" b="1" dirty="0"/>
              <a:t>&amp; Methods Lab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15E277-F3CD-2B48-982F-0740E2A07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79168"/>
              </p:ext>
            </p:extLst>
          </p:nvPr>
        </p:nvGraphicFramePr>
        <p:xfrm>
          <a:off x="380425" y="1820326"/>
          <a:ext cx="3998975" cy="24281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51775">
                  <a:extLst>
                    <a:ext uri="{9D8B030D-6E8A-4147-A177-3AD203B41FA5}">
                      <a16:colId xmlns:a16="http://schemas.microsoft.com/office/drawing/2014/main" val="3831650406"/>
                    </a:ext>
                  </a:extLst>
                </a:gridCol>
                <a:gridCol w="1447200">
                  <a:extLst>
                    <a:ext uri="{9D8B030D-6E8A-4147-A177-3AD203B41FA5}">
                      <a16:colId xmlns:a16="http://schemas.microsoft.com/office/drawing/2014/main" val="2061055568"/>
                    </a:ext>
                  </a:extLst>
                </a:gridCol>
              </a:tblGrid>
              <a:tr h="6338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FF"/>
                          </a:solidFill>
                        </a:rPr>
                        <a:t>Course Credit (</a:t>
                      </a:r>
                      <a:r>
                        <a:rPr lang="en-US" sz="1600" b="0" dirty="0">
                          <a:solidFill>
                            <a:srgbClr val="0046FF"/>
                          </a:solidFill>
                        </a:rPr>
                        <a:t>AB Credit</a:t>
                      </a:r>
                      <a:r>
                        <a:rPr lang="en-US" sz="1800" b="0" dirty="0">
                          <a:solidFill>
                            <a:srgbClr val="0046FF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No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0476100"/>
                  </a:ext>
                </a:extLst>
              </a:tr>
              <a:tr h="5266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Graded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4067716"/>
                  </a:ext>
                </a:extLst>
              </a:tr>
              <a:tr h="6338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Junior Independent Work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6366569"/>
                  </a:ext>
                </a:extLst>
              </a:tr>
              <a:tr h="6338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JP Advisor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Task Force Director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81828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3745930-FB35-154C-823A-D45DFAD9E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97746"/>
              </p:ext>
            </p:extLst>
          </p:nvPr>
        </p:nvGraphicFramePr>
        <p:xfrm>
          <a:off x="4787818" y="1811127"/>
          <a:ext cx="3998975" cy="24281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51775">
                  <a:extLst>
                    <a:ext uri="{9D8B030D-6E8A-4147-A177-3AD203B41FA5}">
                      <a16:colId xmlns:a16="http://schemas.microsoft.com/office/drawing/2014/main" val="3831650406"/>
                    </a:ext>
                  </a:extLst>
                </a:gridCol>
                <a:gridCol w="1447200">
                  <a:extLst>
                    <a:ext uri="{9D8B030D-6E8A-4147-A177-3AD203B41FA5}">
                      <a16:colId xmlns:a16="http://schemas.microsoft.com/office/drawing/2014/main" val="2061055568"/>
                    </a:ext>
                  </a:extLst>
                </a:gridCol>
              </a:tblGrid>
              <a:tr h="6338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46FF"/>
                          </a:solidFill>
                        </a:rPr>
                        <a:t>Course Credit (</a:t>
                      </a:r>
                      <a:r>
                        <a:rPr lang="en-US" sz="1600" b="0" dirty="0">
                          <a:solidFill>
                            <a:srgbClr val="0046FF"/>
                          </a:solidFill>
                        </a:rPr>
                        <a:t>AB Credit</a:t>
                      </a:r>
                      <a:r>
                        <a:rPr lang="en-US" sz="1800" b="0" dirty="0">
                          <a:solidFill>
                            <a:srgbClr val="0046FF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0476100"/>
                  </a:ext>
                </a:extLst>
              </a:tr>
              <a:tr h="52661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Graded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4067716"/>
                  </a:ext>
                </a:extLst>
              </a:tr>
              <a:tr h="6338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Junior Independent Work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6366569"/>
                  </a:ext>
                </a:extLst>
              </a:tr>
              <a:tr h="6338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46FF"/>
                          </a:solidFill>
                        </a:rPr>
                        <a:t>JP Advisor</a:t>
                      </a:r>
                      <a:endParaRPr lang="en-US" sz="1800" b="0" dirty="0">
                        <a:solidFill>
                          <a:srgbClr val="004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Seminar Instructor</a:t>
                      </a:r>
                      <a:endParaRPr lang="en-US" sz="18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81828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3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D6AF5-D252-E449-A5E3-8799AA9992F4}"/>
              </a:ext>
            </a:extLst>
          </p:cNvPr>
          <p:cNvSpPr/>
          <p:nvPr/>
        </p:nvSpPr>
        <p:spPr>
          <a:xfrm>
            <a:off x="0" y="822960"/>
            <a:ext cx="4357727" cy="3738236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7D9EC-A448-3848-9B40-9DA495ED1216}"/>
              </a:ext>
            </a:extLst>
          </p:cNvPr>
          <p:cNvSpPr/>
          <p:nvPr/>
        </p:nvSpPr>
        <p:spPr>
          <a:xfrm>
            <a:off x="4357726" y="831498"/>
            <a:ext cx="4786273" cy="3670113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CD033-349A-724E-81A2-CA69095C5EBD}"/>
              </a:ext>
            </a:extLst>
          </p:cNvPr>
          <p:cNvSpPr/>
          <p:nvPr/>
        </p:nvSpPr>
        <p:spPr>
          <a:xfrm>
            <a:off x="0" y="0"/>
            <a:ext cx="9143999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FC747-4385-D74B-B43C-E1B84CC44B13}"/>
              </a:ext>
            </a:extLst>
          </p:cNvPr>
          <p:cNvSpPr/>
          <p:nvPr/>
        </p:nvSpPr>
        <p:spPr>
          <a:xfrm>
            <a:off x="0" y="4531449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3DA46-607F-8148-A910-917B8DE9C824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995260-192C-1140-9AFB-33DA3549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A4E58-417B-0B4B-99E8-63754D4BD3EE}"/>
              </a:ext>
            </a:extLst>
          </p:cNvPr>
          <p:cNvSpPr txBox="1"/>
          <p:nvPr/>
        </p:nvSpPr>
        <p:spPr>
          <a:xfrm>
            <a:off x="4357727" y="966871"/>
            <a:ext cx="4425325" cy="35916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D62FF"/>
                </a:solidFill>
              </a:rPr>
              <a:t>Gender, Sexuality, and Families</a:t>
            </a:r>
          </a:p>
          <a:p>
            <a:r>
              <a:rPr lang="en-US" sz="1300" dirty="0">
                <a:solidFill>
                  <a:srgbClr val="0D62FF"/>
                </a:solidFill>
              </a:rPr>
              <a:t>Health and Well Being</a:t>
            </a:r>
          </a:p>
          <a:p>
            <a:r>
              <a:rPr lang="en-US" sz="1300" dirty="0">
                <a:solidFill>
                  <a:srgbClr val="0D62FF"/>
                </a:solidFill>
              </a:rPr>
              <a:t>Education, Housing and Urban Issues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Human Rights and Immigration</a:t>
            </a:r>
          </a:p>
          <a:p>
            <a:r>
              <a:rPr lang="en-US" sz="1300" dirty="0">
                <a:solidFill>
                  <a:srgbClr val="0D62FF"/>
                </a:solidFill>
              </a:rPr>
              <a:t>Poverty, Inequality, Income, and Social Mobility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Race, Ethnicity, and Discrimination </a:t>
            </a:r>
          </a:p>
          <a:p>
            <a:r>
              <a:rPr lang="en-US" sz="1300" dirty="0">
                <a:solidFill>
                  <a:srgbClr val="0D62FF"/>
                </a:solidFill>
              </a:rPr>
              <a:t>Employment and Fiscal Policy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Conflict and Cooperation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Development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Environment, Climate, &amp; Energy</a:t>
            </a:r>
          </a:p>
          <a:p>
            <a:r>
              <a:rPr lang="en-US" sz="1300" dirty="0">
                <a:solidFill>
                  <a:srgbClr val="FF0000"/>
                </a:solidFill>
              </a:rPr>
              <a:t>Science, Technology, &amp; Security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Trade and Financial Policy </a:t>
            </a:r>
          </a:p>
          <a:p>
            <a:pPr lvl="0"/>
            <a:r>
              <a:rPr lang="en-US" sz="1300" dirty="0">
                <a:solidFill>
                  <a:srgbClr val="7030A0"/>
                </a:solidFill>
              </a:rPr>
              <a:t>Communications, Media Influence, and Information Networks </a:t>
            </a:r>
          </a:p>
          <a:p>
            <a:pPr lvl="0"/>
            <a:r>
              <a:rPr lang="en-US" sz="1300" dirty="0">
                <a:solidFill>
                  <a:srgbClr val="7030A0"/>
                </a:solidFill>
              </a:rPr>
              <a:t>International Organizations and Global Governance</a:t>
            </a:r>
          </a:p>
          <a:p>
            <a:pPr lvl="0"/>
            <a:r>
              <a:rPr lang="en-US" sz="1300" dirty="0">
                <a:solidFill>
                  <a:srgbClr val="7030A0"/>
                </a:solidFill>
              </a:rPr>
              <a:t>Law and Legal Systems </a:t>
            </a:r>
          </a:p>
          <a:p>
            <a:pPr lvl="0"/>
            <a:r>
              <a:rPr lang="en-US" sz="1300" dirty="0">
                <a:solidFill>
                  <a:srgbClr val="7030A0"/>
                </a:solidFill>
              </a:rPr>
              <a:t>Political Systems </a:t>
            </a:r>
          </a:p>
          <a:p>
            <a:pPr lvl="0"/>
            <a:r>
              <a:rPr lang="en-US" sz="1300" dirty="0">
                <a:solidFill>
                  <a:srgbClr val="7030A0"/>
                </a:solidFill>
              </a:rPr>
              <a:t>Social Networks</a:t>
            </a:r>
          </a:p>
          <a:p>
            <a:endParaRPr lang="en-US" sz="1300" dirty="0">
              <a:solidFill>
                <a:srgbClr val="0D62FF"/>
              </a:solidFill>
            </a:endParaRPr>
          </a:p>
          <a:p>
            <a:endParaRPr lang="en-US" sz="1300" dirty="0">
              <a:solidFill>
                <a:srgbClr val="0D62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7D82CB-7B3B-0D4E-B95A-2479662F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20" y="-91440"/>
            <a:ext cx="5640705" cy="954741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4800" b="1" cap="small" dirty="0">
                <a:solidFill>
                  <a:srgbClr val="153FFF"/>
                </a:solidFill>
                <a:latin typeface="+mn-lt"/>
              </a:rPr>
              <a:t>Policy Areas</a:t>
            </a:r>
            <a:endParaRPr lang="en-US" sz="4000" b="1" cap="small" dirty="0">
              <a:solidFill>
                <a:srgbClr val="153FFF"/>
              </a:solidFill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753FA3-D776-F04F-AA63-2198BDAF502E}"/>
              </a:ext>
            </a:extLst>
          </p:cNvPr>
          <p:cNvSpPr txBox="1">
            <a:spLocks/>
          </p:cNvSpPr>
          <p:nvPr/>
        </p:nvSpPr>
        <p:spPr>
          <a:xfrm>
            <a:off x="424348" y="929838"/>
            <a:ext cx="3845860" cy="34208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0D62FF"/>
              </a:solidFill>
            </a:endParaRPr>
          </a:p>
          <a:p>
            <a:r>
              <a:rPr lang="en-US" sz="2100" dirty="0">
                <a:solidFill>
                  <a:srgbClr val="0D62FF"/>
                </a:solidFill>
              </a:rPr>
              <a:t>Human Welfare &amp; Social Policy</a:t>
            </a:r>
          </a:p>
          <a:p>
            <a:endParaRPr lang="en-US" sz="2100" dirty="0">
              <a:solidFill>
                <a:srgbClr val="FF0000"/>
              </a:solidFill>
            </a:endParaRPr>
          </a:p>
          <a:p>
            <a:endParaRPr lang="en-US" sz="2100" dirty="0">
              <a:solidFill>
                <a:srgbClr val="FF0000"/>
              </a:solidFill>
            </a:endParaRPr>
          </a:p>
          <a:p>
            <a:r>
              <a:rPr lang="en-US" sz="2100" dirty="0">
                <a:solidFill>
                  <a:srgbClr val="FF0000"/>
                </a:solidFill>
              </a:rPr>
              <a:t>Security and Sustainability</a:t>
            </a:r>
          </a:p>
          <a:p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100" dirty="0">
                <a:solidFill>
                  <a:srgbClr val="7030A0"/>
                </a:solidFill>
              </a:rPr>
              <a:t>Institutions and Networks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42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31552A-F4C0-5443-9FCE-1DA612BEE849}"/>
              </a:ext>
            </a:extLst>
          </p:cNvPr>
          <p:cNvSpPr/>
          <p:nvPr/>
        </p:nvSpPr>
        <p:spPr>
          <a:xfrm>
            <a:off x="0" y="0"/>
            <a:ext cx="9143999" cy="822960"/>
          </a:xfrm>
          <a:prstGeom prst="rect">
            <a:avLst/>
          </a:prstGeom>
          <a:solidFill>
            <a:srgbClr val="FEA02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F12F9-F6F9-104A-9A8C-48340671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" y="967354"/>
            <a:ext cx="9035627" cy="4473326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>
                <a:solidFill>
                  <a:srgbClr val="004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2024</a:t>
            </a:r>
            <a:endParaRPr lang="en-US" sz="4800" u="sng" dirty="0">
              <a:solidFill>
                <a:srgbClr val="004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i="1" dirty="0">
              <a:solidFill>
                <a:srgbClr val="004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Pembroke College, Cambridge University, UK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Cape Town, South Africa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EFDCE-1C5A-4A4F-B697-7720C06EF197}"/>
              </a:ext>
            </a:extLst>
          </p:cNvPr>
          <p:cNvSpPr txBox="1"/>
          <p:nvPr/>
        </p:nvSpPr>
        <p:spPr>
          <a:xfrm>
            <a:off x="1921530" y="0"/>
            <a:ext cx="530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4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SPIA </a:t>
            </a:r>
            <a:r>
              <a:rPr lang="en-US" sz="4400" b="1" cap="small" dirty="0">
                <a:solidFill>
                  <a:srgbClr val="004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Abroad</a:t>
            </a:r>
          </a:p>
        </p:txBody>
      </p:sp>
    </p:spTree>
    <p:extLst>
      <p:ext uri="{BB962C8B-B14F-4D97-AF65-F5344CB8AC3E}">
        <p14:creationId xmlns:p14="http://schemas.microsoft.com/office/powerpoint/2010/main" val="22267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FC747-4385-D74B-B43C-E1B84CC44B13}"/>
              </a:ext>
            </a:extLst>
          </p:cNvPr>
          <p:cNvSpPr/>
          <p:nvPr/>
        </p:nvSpPr>
        <p:spPr>
          <a:xfrm>
            <a:off x="0" y="4531449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3DA46-607F-8148-A910-917B8DE9C824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995260-192C-1140-9AFB-33DA35491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D6AB9-CC65-6048-9794-CAA34010442C}"/>
              </a:ext>
            </a:extLst>
          </p:cNvPr>
          <p:cNvSpPr txBox="1"/>
          <p:nvPr/>
        </p:nvSpPr>
        <p:spPr>
          <a:xfrm>
            <a:off x="638539" y="312029"/>
            <a:ext cx="391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700" b="1" dirty="0">
                <a:solidFill>
                  <a:srgbClr val="004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SPIA Cultural/ </a:t>
            </a:r>
          </a:p>
          <a:p>
            <a:pPr algn="ctr" defTabSz="685800"/>
            <a:r>
              <a:rPr lang="en-US" sz="2700" b="1" dirty="0">
                <a:solidFill>
                  <a:srgbClr val="004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Field-Work Requirement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0503-C22C-944B-9929-0B633B496D57}"/>
              </a:ext>
            </a:extLst>
          </p:cNvPr>
          <p:cNvSpPr txBox="1"/>
          <p:nvPr/>
        </p:nvSpPr>
        <p:spPr>
          <a:xfrm>
            <a:off x="594389" y="1259409"/>
            <a:ext cx="4008213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b"/>
            <a:r>
              <a:rPr lang="en-US" sz="15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past years…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Abroad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Internships - Gov't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 - Non-Profit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 - PICS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 - Int'l Agency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in Underdeveloped Communities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Princeton Bridge Year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Seminars 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 Research </a:t>
            </a:r>
          </a:p>
          <a:p>
            <a:pPr algn="ctr" defTabSz="685800" fontAlgn="b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ROTC</a:t>
            </a:r>
          </a:p>
          <a:p>
            <a:pPr algn="ctr" defTabSz="685800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74423-EBED-744A-A66C-628F9B63DCEF}"/>
              </a:ext>
            </a:extLst>
          </p:cNvPr>
          <p:cNvSpPr txBox="1"/>
          <p:nvPr/>
        </p:nvSpPr>
        <p:spPr>
          <a:xfrm>
            <a:off x="5607339" y="312029"/>
            <a:ext cx="250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700" b="1" dirty="0">
                <a:solidFill>
                  <a:srgbClr val="004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SPIA Language</a:t>
            </a:r>
          </a:p>
          <a:p>
            <a:pPr algn="ctr" defTabSz="685800"/>
            <a:r>
              <a:rPr lang="en-US" sz="2700" b="1" dirty="0">
                <a:solidFill>
                  <a:srgbClr val="004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C2577-18AE-F84A-834F-64FB431B7E23}"/>
              </a:ext>
            </a:extLst>
          </p:cNvPr>
          <p:cNvSpPr txBox="1"/>
          <p:nvPr/>
        </p:nvSpPr>
        <p:spPr>
          <a:xfrm>
            <a:off x="4551001" y="1259409"/>
            <a:ext cx="4615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Bilingual</a:t>
            </a:r>
          </a:p>
          <a:p>
            <a:pPr algn="ctr" defTabSz="6858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Language Requirement + 1 Semester</a:t>
            </a:r>
          </a:p>
          <a:p>
            <a:pPr algn="ctr" defTabSz="6858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year of a 3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Language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0A0E9-6E7B-2945-AEF8-08B9DE778782}"/>
              </a:ext>
            </a:extLst>
          </p:cNvPr>
          <p:cNvSpPr txBox="1"/>
          <p:nvPr/>
        </p:nvSpPr>
        <p:spPr>
          <a:xfrm>
            <a:off x="4586166" y="2618598"/>
            <a:ext cx="45450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700" b="1" dirty="0">
                <a:solidFill>
                  <a:srgbClr val="004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SPIA International Programs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1DC06-6242-0546-B733-5BE9D95DD0AF}"/>
              </a:ext>
            </a:extLst>
          </p:cNvPr>
          <p:cNvSpPr txBox="1"/>
          <p:nvPr/>
        </p:nvSpPr>
        <p:spPr>
          <a:xfrm>
            <a:off x="4955463" y="3159587"/>
            <a:ext cx="380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University, UK</a:t>
            </a:r>
          </a:p>
          <a:p>
            <a:pPr algn="ctr" defTabSz="6858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Cape Town, South Africa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4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0A34A84-0C29-5D4E-BDAC-DB03D54D6082}"/>
              </a:ext>
            </a:extLst>
          </p:cNvPr>
          <p:cNvSpPr/>
          <p:nvPr/>
        </p:nvSpPr>
        <p:spPr>
          <a:xfrm>
            <a:off x="-113" y="26"/>
            <a:ext cx="9144000" cy="760568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598E2-0BE8-DB48-AA80-844A6D1E3EDC}"/>
              </a:ext>
            </a:extLst>
          </p:cNvPr>
          <p:cNvSpPr/>
          <p:nvPr/>
        </p:nvSpPr>
        <p:spPr>
          <a:xfrm>
            <a:off x="0" y="4525486"/>
            <a:ext cx="9144000" cy="618014"/>
          </a:xfrm>
          <a:prstGeom prst="rect">
            <a:avLst/>
          </a:prstGeom>
          <a:solidFill>
            <a:srgbClr val="FF8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B5D5C-4348-4041-AF09-0DC805C3B7F9}"/>
              </a:ext>
            </a:extLst>
          </p:cNvPr>
          <p:cNvCxnSpPr>
            <a:cxnSpLocks/>
          </p:cNvCxnSpPr>
          <p:nvPr/>
        </p:nvCxnSpPr>
        <p:spPr>
          <a:xfrm>
            <a:off x="7794266" y="4525486"/>
            <a:ext cx="0" cy="61801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756FC-50A1-D941-A31D-B5E7F09E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67" y="4564488"/>
            <a:ext cx="1349734" cy="449602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6A4E14CB-F538-F444-A4EE-BA0E558C26A1}"/>
              </a:ext>
            </a:extLst>
          </p:cNvPr>
          <p:cNvSpPr txBox="1">
            <a:spLocks/>
          </p:cNvSpPr>
          <p:nvPr/>
        </p:nvSpPr>
        <p:spPr>
          <a:xfrm>
            <a:off x="78802" y="175712"/>
            <a:ext cx="9065198" cy="393159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2100" kern="12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514350"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School of Public and International Affairs</a:t>
            </a:r>
            <a:r>
              <a:rPr 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Undergraduate Policy Major </a:t>
            </a:r>
            <a:br>
              <a:rPr lang="en-US" sz="18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dirty="0">
                <a:solidFill>
                  <a:sysClr val="window" lastClr="FFFFFF"/>
                </a:solidFill>
                <a:latin typeface="+mn-lt"/>
                <a:cs typeface="Arial" panose="020B0604020202020204" pitchFamily="34" charset="0"/>
              </a:rPr>
              <a:t>(14 Courses)</a:t>
            </a:r>
            <a:endParaRPr lang="en-US" sz="1800" dirty="0">
              <a:solidFill>
                <a:sysClr val="window" lastClr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33B6AC-E709-CC42-B247-35D5AA6D6AA2}"/>
              </a:ext>
            </a:extLst>
          </p:cNvPr>
          <p:cNvSpPr txBox="1"/>
          <p:nvPr/>
        </p:nvSpPr>
        <p:spPr>
          <a:xfrm>
            <a:off x="154395" y="793048"/>
            <a:ext cx="1378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  <a:cs typeface="Arial" panose="020B0604020202020204" pitchFamily="34" charset="0"/>
              </a:rPr>
              <a:t>First-Year /</a:t>
            </a:r>
          </a:p>
          <a:p>
            <a:pPr algn="ctr"/>
            <a:r>
              <a:rPr lang="en-US" sz="1500" dirty="0">
                <a:solidFill>
                  <a:srgbClr val="C00000"/>
                </a:solidFill>
                <a:cs typeface="Arial" panose="020B0604020202020204" pitchFamily="34" charset="0"/>
              </a:rPr>
              <a:t>Sophomore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BB7CBF-C78B-0446-867A-61D6743DC560}"/>
              </a:ext>
            </a:extLst>
          </p:cNvPr>
          <p:cNvSpPr txBox="1"/>
          <p:nvPr/>
        </p:nvSpPr>
        <p:spPr>
          <a:xfrm>
            <a:off x="2383956" y="867556"/>
            <a:ext cx="217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3FF"/>
                </a:solidFill>
                <a:cs typeface="Arial" panose="020B0604020202020204" pitchFamily="34" charset="0"/>
              </a:rPr>
              <a:t>Junior Year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80557C-DE36-A243-9643-C8970B9A6EFE}"/>
              </a:ext>
            </a:extLst>
          </p:cNvPr>
          <p:cNvSpPr txBox="1"/>
          <p:nvPr/>
        </p:nvSpPr>
        <p:spPr>
          <a:xfrm>
            <a:off x="6207234" y="867556"/>
            <a:ext cx="185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53FF"/>
                </a:solidFill>
                <a:cs typeface="Arial" panose="020B0604020202020204" pitchFamily="34" charset="0"/>
              </a:rPr>
              <a:t>Senior Year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FB8F8-603B-EA45-8BF5-63210AF62BB8}"/>
              </a:ext>
            </a:extLst>
          </p:cNvPr>
          <p:cNvGrpSpPr/>
          <p:nvPr/>
        </p:nvGrpSpPr>
        <p:grpSpPr>
          <a:xfrm>
            <a:off x="5395524" y="1252312"/>
            <a:ext cx="3480092" cy="1194770"/>
            <a:chOff x="7194032" y="1669750"/>
            <a:chExt cx="4640122" cy="159302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4352844-3C07-854D-B4FF-2C1547233D3B}"/>
                </a:ext>
              </a:extLst>
            </p:cNvPr>
            <p:cNvSpPr/>
            <p:nvPr/>
          </p:nvSpPr>
          <p:spPr>
            <a:xfrm rot="5400000">
              <a:off x="8717580" y="146202"/>
              <a:ext cx="1593026" cy="4640122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500" kern="0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366E29-3503-CD45-98FB-E599877E7E9F}"/>
                </a:ext>
              </a:extLst>
            </p:cNvPr>
            <p:cNvSpPr txBox="1"/>
            <p:nvPr/>
          </p:nvSpPr>
          <p:spPr>
            <a:xfrm>
              <a:off x="7536671" y="2126695"/>
              <a:ext cx="395484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Senior Thesis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322329-DCE9-AB45-BAD3-2795356F03D4}"/>
              </a:ext>
            </a:extLst>
          </p:cNvPr>
          <p:cNvGrpSpPr/>
          <p:nvPr/>
        </p:nvGrpSpPr>
        <p:grpSpPr>
          <a:xfrm>
            <a:off x="284570" y="1285075"/>
            <a:ext cx="976973" cy="2564735"/>
            <a:chOff x="566057" y="1871936"/>
            <a:chExt cx="1012372" cy="3579002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B7FD4C9-97D5-2541-AFC3-F4248F18A04F}"/>
                </a:ext>
              </a:extLst>
            </p:cNvPr>
            <p:cNvSpPr/>
            <p:nvPr/>
          </p:nvSpPr>
          <p:spPr>
            <a:xfrm>
              <a:off x="566057" y="1871936"/>
              <a:ext cx="1012372" cy="3579002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0046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C8FE33-3A5F-DC47-8F48-6AEF25A50ED8}"/>
                </a:ext>
              </a:extLst>
            </p:cNvPr>
            <p:cNvSpPr txBox="1"/>
            <p:nvPr/>
          </p:nvSpPr>
          <p:spPr>
            <a:xfrm rot="16200000">
              <a:off x="-452849" y="3422239"/>
              <a:ext cx="3082947" cy="478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24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Prerequisites (4)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4352DA-53FB-3240-ADAB-135FC94FB4E5}"/>
              </a:ext>
            </a:extLst>
          </p:cNvPr>
          <p:cNvCxnSpPr/>
          <p:nvPr/>
        </p:nvCxnSpPr>
        <p:spPr>
          <a:xfrm>
            <a:off x="1472115" y="1338004"/>
            <a:ext cx="0" cy="2465276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dash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7A9FB-19CC-FE45-BFFE-04F83D919806}"/>
              </a:ext>
            </a:extLst>
          </p:cNvPr>
          <p:cNvGrpSpPr/>
          <p:nvPr/>
        </p:nvGrpSpPr>
        <p:grpSpPr>
          <a:xfrm>
            <a:off x="1613635" y="2592363"/>
            <a:ext cx="7257693" cy="400111"/>
            <a:chOff x="2151513" y="3456477"/>
            <a:chExt cx="9676924" cy="533480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21A1A3A-3AEE-8D45-BAB5-9E13262499BB}"/>
                </a:ext>
              </a:extLst>
            </p:cNvPr>
            <p:cNvSpPr/>
            <p:nvPr/>
          </p:nvSpPr>
          <p:spPr>
            <a:xfrm>
              <a:off x="2151513" y="3457842"/>
              <a:ext cx="9676924" cy="501945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0046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BD48628-D241-0343-A709-CF35ACA34BC3}"/>
                </a:ext>
              </a:extLst>
            </p:cNvPr>
            <p:cNvSpPr txBox="1"/>
            <p:nvPr/>
          </p:nvSpPr>
          <p:spPr>
            <a:xfrm>
              <a:off x="5791845" y="3456477"/>
              <a:ext cx="2221123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SPIA Core (5)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1C1A68-DA2B-0847-9F7C-8265C4565008}"/>
              </a:ext>
            </a:extLst>
          </p:cNvPr>
          <p:cNvGrpSpPr/>
          <p:nvPr/>
        </p:nvGrpSpPr>
        <p:grpSpPr>
          <a:xfrm>
            <a:off x="1617920" y="3024110"/>
            <a:ext cx="7257693" cy="400111"/>
            <a:chOff x="2157227" y="4032140"/>
            <a:chExt cx="9676924" cy="533480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77CD1ED8-C638-C644-BFF0-4B43564CDF1F}"/>
                </a:ext>
              </a:extLst>
            </p:cNvPr>
            <p:cNvSpPr/>
            <p:nvPr/>
          </p:nvSpPr>
          <p:spPr>
            <a:xfrm>
              <a:off x="2157227" y="4045697"/>
              <a:ext cx="9676924" cy="501945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6D1F681-670F-6E45-A1F7-F9EEA2A6095E}"/>
                </a:ext>
              </a:extLst>
            </p:cNvPr>
            <p:cNvSpPr txBox="1"/>
            <p:nvPr/>
          </p:nvSpPr>
          <p:spPr>
            <a:xfrm>
              <a:off x="5499028" y="4032140"/>
              <a:ext cx="2806752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SPIA Electives (4)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AE6BE-6620-BF42-969A-C318AC9A8313}"/>
              </a:ext>
            </a:extLst>
          </p:cNvPr>
          <p:cNvGrpSpPr/>
          <p:nvPr/>
        </p:nvGrpSpPr>
        <p:grpSpPr>
          <a:xfrm>
            <a:off x="1613632" y="3465003"/>
            <a:ext cx="7257693" cy="400111"/>
            <a:chOff x="2151509" y="4619995"/>
            <a:chExt cx="9676924" cy="533480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906A3EB3-3978-1942-BC9D-C5661CCCEA86}"/>
                </a:ext>
              </a:extLst>
            </p:cNvPr>
            <p:cNvSpPr/>
            <p:nvPr/>
          </p:nvSpPr>
          <p:spPr>
            <a:xfrm>
              <a:off x="2151509" y="4633552"/>
              <a:ext cx="9676924" cy="501945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AAB2ED-0A3F-9043-A281-2BD727DB3D06}"/>
                </a:ext>
              </a:extLst>
            </p:cNvPr>
            <p:cNvSpPr txBox="1"/>
            <p:nvPr/>
          </p:nvSpPr>
          <p:spPr>
            <a:xfrm>
              <a:off x="4385477" y="4619995"/>
              <a:ext cx="503385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Cross-Cultural or Field Experience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7A56F-0CD3-9941-810B-36711C1CEC2B}"/>
              </a:ext>
            </a:extLst>
          </p:cNvPr>
          <p:cNvGrpSpPr/>
          <p:nvPr/>
        </p:nvGrpSpPr>
        <p:grpSpPr>
          <a:xfrm>
            <a:off x="300817" y="3927079"/>
            <a:ext cx="8570508" cy="400110"/>
            <a:chOff x="401089" y="5236105"/>
            <a:chExt cx="11427344" cy="533480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7874286E-5BE3-3941-A320-6D7257830611}"/>
                </a:ext>
              </a:extLst>
            </p:cNvPr>
            <p:cNvSpPr/>
            <p:nvPr/>
          </p:nvSpPr>
          <p:spPr>
            <a:xfrm>
              <a:off x="401089" y="5244009"/>
              <a:ext cx="11427344" cy="524476"/>
            </a:xfrm>
            <a:prstGeom prst="roundRect">
              <a:avLst/>
            </a:prstGeom>
            <a:solidFill>
              <a:srgbClr val="00B050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05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0E79A9A-3F7B-504F-92D3-A08867DD546F}"/>
                </a:ext>
              </a:extLst>
            </p:cNvPr>
            <p:cNvSpPr txBox="1"/>
            <p:nvPr/>
          </p:nvSpPr>
          <p:spPr>
            <a:xfrm>
              <a:off x="3309328" y="5236105"/>
              <a:ext cx="7186156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000" kern="0" dirty="0">
                  <a:solidFill>
                    <a:srgbClr val="FFFF00"/>
                  </a:solidFill>
                  <a:cs typeface="Arial" panose="020B0604020202020204" pitchFamily="34" charset="0"/>
                </a:rPr>
                <a:t>Language &amp; University Distribution Requirements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1300CC-BDC0-F94E-9AEC-88D96E98F7E6}"/>
              </a:ext>
            </a:extLst>
          </p:cNvPr>
          <p:cNvCxnSpPr>
            <a:cxnSpLocks/>
          </p:cNvCxnSpPr>
          <p:nvPr/>
        </p:nvCxnSpPr>
        <p:spPr>
          <a:xfrm>
            <a:off x="5311112" y="1226034"/>
            <a:ext cx="24806" cy="126713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EE5BE4-8C1E-4349-B688-2B39BF385789}"/>
              </a:ext>
            </a:extLst>
          </p:cNvPr>
          <p:cNvCxnSpPr/>
          <p:nvPr/>
        </p:nvCxnSpPr>
        <p:spPr>
          <a:xfrm>
            <a:off x="1056179" y="2769184"/>
            <a:ext cx="848484" cy="0"/>
          </a:xfrm>
          <a:prstGeom prst="straightConnector1">
            <a:avLst/>
          </a:prstGeom>
          <a:noFill/>
          <a:ln w="47625" cap="flat" cmpd="sng" algn="ctr">
            <a:solidFill>
              <a:srgbClr val="00FF00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CAFA704-1661-EA43-990A-F94A0E1B068D}"/>
              </a:ext>
            </a:extLst>
          </p:cNvPr>
          <p:cNvCxnSpPr/>
          <p:nvPr/>
        </p:nvCxnSpPr>
        <p:spPr>
          <a:xfrm>
            <a:off x="1058711" y="3210800"/>
            <a:ext cx="848484" cy="0"/>
          </a:xfrm>
          <a:prstGeom prst="straightConnector1">
            <a:avLst/>
          </a:prstGeom>
          <a:noFill/>
          <a:ln w="47625" cap="flat" cmpd="sng" algn="ctr">
            <a:solidFill>
              <a:srgbClr val="00FF00"/>
            </a:solidFill>
            <a:prstDash val="solid"/>
            <a:headEnd type="triangle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DEFC5E0-B34A-0A49-8D82-0F0708231D89}"/>
              </a:ext>
            </a:extLst>
          </p:cNvPr>
          <p:cNvGrpSpPr/>
          <p:nvPr/>
        </p:nvGrpSpPr>
        <p:grpSpPr>
          <a:xfrm>
            <a:off x="1671827" y="1252409"/>
            <a:ext cx="3590912" cy="1194770"/>
            <a:chOff x="2158830" y="1669879"/>
            <a:chExt cx="4787883" cy="159302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CEBBB1D-90FF-9B4C-9F3A-A9F2EF76F4FF}"/>
                </a:ext>
              </a:extLst>
            </p:cNvPr>
            <p:cNvSpPr/>
            <p:nvPr/>
          </p:nvSpPr>
          <p:spPr>
            <a:xfrm rot="5400000">
              <a:off x="3756259" y="72450"/>
              <a:ext cx="1593026" cy="4787883"/>
            </a:xfrm>
            <a:prstGeom prst="roundRect">
              <a:avLst/>
            </a:prstGeom>
            <a:solidFill>
              <a:srgbClr val="0046FF"/>
            </a:solidFill>
            <a:ln w="25400" cap="flat" cmpd="sng" algn="ctr">
              <a:solidFill>
                <a:srgbClr val="0046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7B7487-1BD7-C946-A3BF-58F0267147C1}"/>
                </a:ext>
              </a:extLst>
            </p:cNvPr>
            <p:cNvSpPr txBox="1"/>
            <p:nvPr/>
          </p:nvSpPr>
          <p:spPr>
            <a:xfrm>
              <a:off x="2755527" y="2124191"/>
              <a:ext cx="361859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  <a:cs typeface="Arial" panose="020B0604020202020204" pitchFamily="34" charset="0"/>
                </a:rPr>
                <a:t>Policy Task Force - JP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6FD5E32-43ED-E74B-81B2-A8751C05AB44}"/>
                </a:ext>
              </a:extLst>
            </p:cNvPr>
            <p:cNvSpPr txBox="1"/>
            <p:nvPr/>
          </p:nvSpPr>
          <p:spPr>
            <a:xfrm>
              <a:off x="2565130" y="2684159"/>
              <a:ext cx="399938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solidFill>
                    <a:srgbClr val="FFFF00"/>
                  </a:solidFill>
                  <a:cs typeface="Arial" panose="020B0604020202020204" pitchFamily="34" charset="0"/>
                </a:rPr>
                <a:t>Research Seminar (1) - JP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7B9319-EDD3-0341-BF78-D67EF6E26971}"/>
                </a:ext>
              </a:extLst>
            </p:cNvPr>
            <p:cNvCxnSpPr>
              <a:cxnSpLocks/>
            </p:cNvCxnSpPr>
            <p:nvPr/>
          </p:nvCxnSpPr>
          <p:spPr>
            <a:xfrm>
              <a:off x="2714579" y="2665063"/>
              <a:ext cx="3676384" cy="7941"/>
            </a:xfrm>
            <a:prstGeom prst="line">
              <a:avLst/>
            </a:prstGeom>
            <a:noFill/>
            <a:ln w="9525" cap="flat" cmpd="sng" algn="ctr">
              <a:solidFill>
                <a:srgbClr val="FFFF00"/>
              </a:solidFill>
              <a:prstDash val="dash"/>
            </a:ln>
            <a:effectLst/>
          </p:spPr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A818BDB-0F86-DC43-9607-48DC24AEA2C4}"/>
                </a:ext>
              </a:extLst>
            </p:cNvPr>
            <p:cNvSpPr txBox="1"/>
            <p:nvPr/>
          </p:nvSpPr>
          <p:spPr>
            <a:xfrm>
              <a:off x="3247541" y="1745238"/>
              <a:ext cx="263456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i="1" dirty="0">
                  <a:solidFill>
                    <a:srgbClr val="FFFF00"/>
                  </a:solidFill>
                  <a:cs typeface="Arial" panose="020B0604020202020204" pitchFamily="34" charset="0"/>
                </a:rPr>
                <a:t>Junior Independent Work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0621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4.3|29.4|32.1|15.8|10.8|26.3|33.4|18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5|9.2|49.4|23.2|7.8|5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5|9.2|49.4|23.2|7.8|5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6|7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4.3|29.4|32.1|15.8|10.8|26.3|33.4|18|16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ff60116-7431-425d-b5af-077d7791bda4}" enabled="0" method="" siteId="{2ff60116-7431-425d-b5af-077d7791bd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709</Words>
  <Application>Microsoft Office PowerPoint</Application>
  <PresentationFormat>On-screen Show (16:9)</PresentationFormat>
  <Paragraphs>202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Tunga</vt:lpstr>
      <vt:lpstr>Wingdings</vt:lpstr>
      <vt:lpstr>Angles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Areas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Ticiana Jardim Marini</dc:creator>
  <cp:lastModifiedBy>Elizabeth Choe</cp:lastModifiedBy>
  <cp:revision>285</cp:revision>
  <cp:lastPrinted>2019-01-24T18:07:49Z</cp:lastPrinted>
  <dcterms:created xsi:type="dcterms:W3CDTF">2013-02-12T22:00:38Z</dcterms:created>
  <dcterms:modified xsi:type="dcterms:W3CDTF">2023-02-01T17:17:10Z</dcterms:modified>
</cp:coreProperties>
</file>