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7" r:id="rId3"/>
    <p:sldId id="259" r:id="rId4"/>
    <p:sldId id="314" r:id="rId5"/>
    <p:sldId id="302" r:id="rId6"/>
    <p:sldId id="299" r:id="rId7"/>
    <p:sldId id="293" r:id="rId8"/>
    <p:sldId id="297" r:id="rId9"/>
    <p:sldId id="261" r:id="rId10"/>
    <p:sldId id="301" r:id="rId11"/>
    <p:sldId id="300" r:id="rId12"/>
    <p:sldId id="290" r:id="rId13"/>
    <p:sldId id="269" r:id="rId14"/>
    <p:sldId id="294" r:id="rId15"/>
    <p:sldId id="295" r:id="rId16"/>
    <p:sldId id="303" r:id="rId1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FF"/>
    <a:srgbClr val="FF9200"/>
    <a:srgbClr val="FF8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/>
    <p:restoredTop sz="87209"/>
  </p:normalViewPr>
  <p:slideViewPr>
    <p:cSldViewPr snapToGrid="0" snapToObjects="1">
      <p:cViewPr varScale="1">
        <p:scale>
          <a:sx n="117" d="100"/>
          <a:sy n="117" d="100"/>
        </p:scale>
        <p:origin x="6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-1284"/>
    </p:cViewPr>
  </p:sorterViewPr>
  <p:notesViewPr>
    <p:cSldViewPr snapToGrid="0" snapToObjects="1">
      <p:cViewPr varScale="1">
        <p:scale>
          <a:sx n="116" d="100"/>
          <a:sy n="116" d="100"/>
        </p:scale>
        <p:origin x="388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19B21-253E-DC4F-9AF9-1D7B9DAC4B9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95FE9B-F8EF-6E44-B522-DCE2AEA766B1}">
      <dgm:prSet custT="1"/>
      <dgm:spPr>
        <a:solidFill>
          <a:srgbClr val="C00000"/>
        </a:solidFill>
      </dgm:spPr>
      <dgm:t>
        <a:bodyPr/>
        <a:lstStyle/>
        <a:p>
          <a:r>
            <a:rPr lang="en-US" sz="2400" dirty="0">
              <a:solidFill>
                <a:srgbClr val="FFFF00"/>
              </a:solidFill>
            </a:rPr>
            <a:t>Pre-requisites (4)</a:t>
          </a:r>
        </a:p>
      </dgm:t>
    </dgm:pt>
    <dgm:pt modelId="{496FDCF9-B524-F841-B0AA-EDFA071F6E13}" type="parTrans" cxnId="{1287BB79-F34D-2F41-8CF8-AC5048A90479}">
      <dgm:prSet/>
      <dgm:spPr/>
      <dgm:t>
        <a:bodyPr/>
        <a:lstStyle/>
        <a:p>
          <a:endParaRPr lang="en-US"/>
        </a:p>
      </dgm:t>
    </dgm:pt>
    <dgm:pt modelId="{4F759CF5-33B4-5749-BBB1-7481DEDE015D}" type="sibTrans" cxnId="{1287BB79-F34D-2F41-8CF8-AC5048A90479}">
      <dgm:prSet/>
      <dgm:spPr/>
      <dgm:t>
        <a:bodyPr/>
        <a:lstStyle/>
        <a:p>
          <a:endParaRPr lang="en-US"/>
        </a:p>
      </dgm:t>
    </dgm:pt>
    <dgm:pt modelId="{90FAC00C-8AD0-8142-BF0E-EA395E1F2426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000" dirty="0">
              <a:solidFill>
                <a:srgbClr val="C00000"/>
              </a:solidFill>
            </a:rPr>
            <a:t>Statistics</a:t>
          </a:r>
          <a:br>
            <a:rPr lang="en-US" sz="2000" dirty="0">
              <a:solidFill>
                <a:srgbClr val="C00000"/>
              </a:solidFill>
            </a:rPr>
          </a:br>
          <a:r>
            <a:rPr lang="en-US" sz="1000" dirty="0">
              <a:solidFill>
                <a:schemeClr val="tx1"/>
              </a:solidFill>
            </a:rPr>
            <a:t>(fulfills </a:t>
          </a:r>
          <a:r>
            <a:rPr lang="en-US" sz="1000" b="1" dirty="0">
              <a:solidFill>
                <a:schemeClr val="tx1"/>
              </a:solidFill>
            </a:rPr>
            <a:t>QCR</a:t>
          </a:r>
          <a:r>
            <a:rPr lang="en-US" sz="1000" dirty="0">
              <a:solidFill>
                <a:schemeClr val="tx1"/>
              </a:solidFill>
            </a:rPr>
            <a:t> distribution requirement)</a:t>
          </a:r>
        </a:p>
      </dgm:t>
    </dgm:pt>
    <dgm:pt modelId="{F96333C4-9E21-DE4D-A360-90F971FAB4A9}" type="parTrans" cxnId="{D6E05807-0B42-8E44-BE10-6F8AAA7A5B64}">
      <dgm:prSet/>
      <dgm:spPr/>
      <dgm:t>
        <a:bodyPr/>
        <a:lstStyle/>
        <a:p>
          <a:endParaRPr lang="en-US"/>
        </a:p>
      </dgm:t>
    </dgm:pt>
    <dgm:pt modelId="{4661DDA0-4FEF-A64A-92B6-861C7F58F6F6}" type="sibTrans" cxnId="{D6E05807-0B42-8E44-BE10-6F8AAA7A5B64}">
      <dgm:prSet/>
      <dgm:spPr/>
      <dgm:t>
        <a:bodyPr/>
        <a:lstStyle/>
        <a:p>
          <a:endParaRPr lang="en-US"/>
        </a:p>
      </dgm:t>
    </dgm:pt>
    <dgm:pt modelId="{128FA432-1916-C34C-B294-6FF0AC50C48F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000" dirty="0" err="1">
              <a:solidFill>
                <a:srgbClr val="C00000"/>
              </a:solidFill>
            </a:rPr>
            <a:t>Microecon</a:t>
          </a:r>
          <a:endParaRPr lang="en-US" sz="2000" dirty="0">
            <a:solidFill>
              <a:srgbClr val="C00000"/>
            </a:solidFill>
          </a:endParaRPr>
        </a:p>
      </dgm:t>
    </dgm:pt>
    <dgm:pt modelId="{446F88CB-49F2-C34B-85DF-1E11EAAA11F9}" type="parTrans" cxnId="{5112A206-EEC7-844D-A3D2-E4A01A628B1D}">
      <dgm:prSet/>
      <dgm:spPr/>
      <dgm:t>
        <a:bodyPr/>
        <a:lstStyle/>
        <a:p>
          <a:endParaRPr lang="en-US"/>
        </a:p>
      </dgm:t>
    </dgm:pt>
    <dgm:pt modelId="{AD5C860B-B93B-4E4A-8EC6-B79BA6D07BD6}" type="sibTrans" cxnId="{5112A206-EEC7-844D-A3D2-E4A01A628B1D}">
      <dgm:prSet/>
      <dgm:spPr/>
      <dgm:t>
        <a:bodyPr/>
        <a:lstStyle/>
        <a:p>
          <a:endParaRPr lang="en-US"/>
        </a:p>
      </dgm:t>
    </dgm:pt>
    <dgm:pt modelId="{2EDAA50D-DC73-6846-9B7E-76B5F5DF815E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000" dirty="0">
              <a:solidFill>
                <a:srgbClr val="C00000"/>
              </a:solidFill>
            </a:rPr>
            <a:t>History/</a:t>
          </a:r>
          <a:br>
            <a:rPr lang="en-US" sz="2000" dirty="0">
              <a:solidFill>
                <a:srgbClr val="C00000"/>
              </a:solidFill>
            </a:rPr>
          </a:br>
          <a:r>
            <a:rPr lang="en-US" sz="2000" dirty="0">
              <a:solidFill>
                <a:srgbClr val="C00000"/>
              </a:solidFill>
            </a:rPr>
            <a:t>Politics</a:t>
          </a:r>
          <a:br>
            <a:rPr lang="en-US" sz="2000" dirty="0">
              <a:solidFill>
                <a:srgbClr val="C00000"/>
              </a:solidFill>
            </a:rPr>
          </a:br>
          <a:r>
            <a:rPr lang="en-US" sz="1200" dirty="0">
              <a:solidFill>
                <a:schemeClr val="tx1"/>
              </a:solidFill>
            </a:rPr>
            <a:t>(</a:t>
          </a:r>
          <a:r>
            <a:rPr lang="en-US" sz="1200" b="1" dirty="0">
              <a:solidFill>
                <a:schemeClr val="tx1"/>
              </a:solidFill>
            </a:rPr>
            <a:t>HA</a:t>
          </a:r>
          <a:r>
            <a:rPr lang="en-US" sz="1200" dirty="0">
              <a:solidFill>
                <a:schemeClr val="tx1"/>
              </a:solidFill>
            </a:rPr>
            <a:t> or </a:t>
          </a:r>
          <a:r>
            <a:rPr lang="en-US" sz="1200" b="1" dirty="0">
              <a:solidFill>
                <a:schemeClr val="tx1"/>
              </a:solidFill>
            </a:rPr>
            <a:t>SA</a:t>
          </a:r>
          <a:r>
            <a:rPr lang="en-US" sz="1200" b="0" dirty="0">
              <a:solidFill>
                <a:schemeClr val="tx1"/>
              </a:solidFill>
            </a:rPr>
            <a:t>)</a:t>
          </a:r>
          <a:r>
            <a:rPr lang="en-US" sz="1200" dirty="0">
              <a:solidFill>
                <a:schemeClr val="tx1"/>
              </a:solidFill>
            </a:rPr>
            <a:t> </a:t>
          </a:r>
        </a:p>
      </dgm:t>
    </dgm:pt>
    <dgm:pt modelId="{70178F8D-25C8-B240-8BAC-F3924F834D9A}" type="parTrans" cxnId="{82C70D85-9D31-164B-8D3C-7B08CB7E5B72}">
      <dgm:prSet/>
      <dgm:spPr/>
      <dgm:t>
        <a:bodyPr/>
        <a:lstStyle/>
        <a:p>
          <a:endParaRPr lang="en-US"/>
        </a:p>
      </dgm:t>
    </dgm:pt>
    <dgm:pt modelId="{BB62B4B4-FAC6-2749-9A4D-155AE840C2D9}" type="sibTrans" cxnId="{82C70D85-9D31-164B-8D3C-7B08CB7E5B72}">
      <dgm:prSet/>
      <dgm:spPr/>
      <dgm:t>
        <a:bodyPr/>
        <a:lstStyle/>
        <a:p>
          <a:endParaRPr lang="en-US"/>
        </a:p>
      </dgm:t>
    </dgm:pt>
    <dgm:pt modelId="{8B6837D6-63FF-7B47-95CC-D2F02C4DA6A3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000" dirty="0">
              <a:solidFill>
                <a:srgbClr val="C00000"/>
              </a:solidFill>
            </a:rPr>
            <a:t>Sociology / Psychology</a:t>
          </a:r>
          <a:br>
            <a:rPr lang="en-US" sz="1200" dirty="0">
              <a:solidFill>
                <a:srgbClr val="C00000"/>
              </a:solidFill>
            </a:rPr>
          </a:br>
          <a:r>
            <a:rPr lang="en-US" sz="1200" dirty="0">
              <a:solidFill>
                <a:schemeClr val="tx1"/>
              </a:solidFill>
            </a:rPr>
            <a:t>(</a:t>
          </a:r>
          <a:r>
            <a:rPr lang="en-US" sz="1200" b="1" dirty="0">
              <a:solidFill>
                <a:schemeClr val="tx1"/>
              </a:solidFill>
            </a:rPr>
            <a:t>SA</a:t>
          </a:r>
          <a:r>
            <a:rPr lang="en-US" sz="1200" dirty="0">
              <a:solidFill>
                <a:schemeClr val="tx1"/>
              </a:solidFill>
            </a:rPr>
            <a:t> or </a:t>
          </a:r>
          <a:r>
            <a:rPr lang="en-US" sz="1200" b="1" dirty="0">
              <a:solidFill>
                <a:schemeClr val="tx1"/>
              </a:solidFill>
            </a:rPr>
            <a:t>EC</a:t>
          </a:r>
          <a:r>
            <a:rPr lang="en-US" sz="1200" dirty="0">
              <a:solidFill>
                <a:schemeClr val="tx1"/>
              </a:solidFill>
            </a:rPr>
            <a:t>)</a:t>
          </a:r>
        </a:p>
      </dgm:t>
    </dgm:pt>
    <dgm:pt modelId="{F320C8A6-E738-7344-8A4A-45929B2D46C6}" type="parTrans" cxnId="{009F79FA-F4F2-5949-A18F-B49E516362FC}">
      <dgm:prSet/>
      <dgm:spPr/>
      <dgm:t>
        <a:bodyPr/>
        <a:lstStyle/>
        <a:p>
          <a:endParaRPr lang="en-US"/>
        </a:p>
      </dgm:t>
    </dgm:pt>
    <dgm:pt modelId="{3B7F5413-09EB-BE4A-A50E-BB52A710A347}" type="sibTrans" cxnId="{009F79FA-F4F2-5949-A18F-B49E516362FC}">
      <dgm:prSet/>
      <dgm:spPr/>
      <dgm:t>
        <a:bodyPr/>
        <a:lstStyle/>
        <a:p>
          <a:endParaRPr lang="en-US"/>
        </a:p>
      </dgm:t>
    </dgm:pt>
    <dgm:pt modelId="{BE98BFDE-06F8-354E-B548-0D507C75A4FB}" type="pres">
      <dgm:prSet presAssocID="{0B719B21-253E-DC4F-9AF9-1D7B9DAC4B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ED022E-78D0-8C46-B816-241952EA0D35}" type="pres">
      <dgm:prSet presAssocID="{E395FE9B-F8EF-6E44-B522-DCE2AEA766B1}" presName="root" presStyleCnt="0"/>
      <dgm:spPr/>
    </dgm:pt>
    <dgm:pt modelId="{F9C305B0-10C8-9A41-93FE-1E8B9A857A03}" type="pres">
      <dgm:prSet presAssocID="{E395FE9B-F8EF-6E44-B522-DCE2AEA766B1}" presName="rootComposite" presStyleCnt="0"/>
      <dgm:spPr/>
    </dgm:pt>
    <dgm:pt modelId="{CED3FC76-CE41-FB4F-9B98-12E5A246AD53}" type="pres">
      <dgm:prSet presAssocID="{E395FE9B-F8EF-6E44-B522-DCE2AEA766B1}" presName="rootText" presStyleLbl="node1" presStyleIdx="0" presStyleCnt="1" custScaleX="156575" custScaleY="75913" custLinFactNeighborY="-968"/>
      <dgm:spPr/>
    </dgm:pt>
    <dgm:pt modelId="{FF7DBC7A-40B7-FC4B-96E7-7F7D13BBA7B3}" type="pres">
      <dgm:prSet presAssocID="{E395FE9B-F8EF-6E44-B522-DCE2AEA766B1}" presName="rootConnector" presStyleLbl="node1" presStyleIdx="0" presStyleCnt="1"/>
      <dgm:spPr/>
    </dgm:pt>
    <dgm:pt modelId="{CC4AF860-4C91-D24C-BBE3-AE1AC4A2F600}" type="pres">
      <dgm:prSet presAssocID="{E395FE9B-F8EF-6E44-B522-DCE2AEA766B1}" presName="childShape" presStyleCnt="0"/>
      <dgm:spPr/>
    </dgm:pt>
    <dgm:pt modelId="{EEB2C3EB-F3DF-7047-B0D2-9DA73E75054F}" type="pres">
      <dgm:prSet presAssocID="{446F88CB-49F2-C34B-85DF-1E11EAAA11F9}" presName="Name13" presStyleLbl="parChTrans1D2" presStyleIdx="0" presStyleCnt="4"/>
      <dgm:spPr/>
    </dgm:pt>
    <dgm:pt modelId="{DBABC5C8-42F5-E94A-8AF4-10FB47E07FCA}" type="pres">
      <dgm:prSet presAssocID="{128FA432-1916-C34C-B294-6FF0AC50C48F}" presName="childText" presStyleLbl="bgAcc1" presStyleIdx="0" presStyleCnt="4">
        <dgm:presLayoutVars>
          <dgm:bulletEnabled val="1"/>
        </dgm:presLayoutVars>
      </dgm:prSet>
      <dgm:spPr/>
    </dgm:pt>
    <dgm:pt modelId="{C56B7958-7B15-0D40-BD81-EB773A45F702}" type="pres">
      <dgm:prSet presAssocID="{F96333C4-9E21-DE4D-A360-90F971FAB4A9}" presName="Name13" presStyleLbl="parChTrans1D2" presStyleIdx="1" presStyleCnt="4"/>
      <dgm:spPr/>
    </dgm:pt>
    <dgm:pt modelId="{4AC87C69-A201-B245-ABBD-E25741F5A55E}" type="pres">
      <dgm:prSet presAssocID="{90FAC00C-8AD0-8142-BF0E-EA395E1F2426}" presName="childText" presStyleLbl="bgAcc1" presStyleIdx="1" presStyleCnt="4" custLinFactNeighborX="-977" custLinFactNeighborY="-12001">
        <dgm:presLayoutVars>
          <dgm:bulletEnabled val="1"/>
        </dgm:presLayoutVars>
      </dgm:prSet>
      <dgm:spPr/>
    </dgm:pt>
    <dgm:pt modelId="{35E73B88-C1D3-5A4C-947C-D5B2331B44B0}" type="pres">
      <dgm:prSet presAssocID="{70178F8D-25C8-B240-8BAC-F3924F834D9A}" presName="Name13" presStyleLbl="parChTrans1D2" presStyleIdx="2" presStyleCnt="4"/>
      <dgm:spPr/>
    </dgm:pt>
    <dgm:pt modelId="{18FCFFD6-BB86-1744-86F9-84E0C0D030BD}" type="pres">
      <dgm:prSet presAssocID="{2EDAA50D-DC73-6846-9B7E-76B5F5DF815E}" presName="childText" presStyleLbl="bgAcc1" presStyleIdx="2" presStyleCnt="4" custScaleY="124560" custLinFactNeighborX="-977" custLinFactNeighborY="-25463">
        <dgm:presLayoutVars>
          <dgm:bulletEnabled val="1"/>
        </dgm:presLayoutVars>
      </dgm:prSet>
      <dgm:spPr/>
    </dgm:pt>
    <dgm:pt modelId="{53CAA654-40A4-4548-B3C4-7203820EE983}" type="pres">
      <dgm:prSet presAssocID="{F320C8A6-E738-7344-8A4A-45929B2D46C6}" presName="Name13" presStyleLbl="parChTrans1D2" presStyleIdx="3" presStyleCnt="4"/>
      <dgm:spPr/>
    </dgm:pt>
    <dgm:pt modelId="{24CCFBE4-163B-8343-8931-36B895F772BA}" type="pres">
      <dgm:prSet presAssocID="{8B6837D6-63FF-7B47-95CC-D2F02C4DA6A3}" presName="childText" presStyleLbl="bgAcc1" presStyleIdx="3" presStyleCnt="4" custScaleY="140957" custLinFactNeighborX="-1798" custLinFactNeighborY="-32855">
        <dgm:presLayoutVars>
          <dgm:bulletEnabled val="1"/>
        </dgm:presLayoutVars>
      </dgm:prSet>
      <dgm:spPr/>
    </dgm:pt>
  </dgm:ptLst>
  <dgm:cxnLst>
    <dgm:cxn modelId="{AD3A8702-C2C0-B647-BF17-5D0AC4DCFBAA}" type="presOf" srcId="{E395FE9B-F8EF-6E44-B522-DCE2AEA766B1}" destId="{CED3FC76-CE41-FB4F-9B98-12E5A246AD53}" srcOrd="0" destOrd="0" presId="urn:microsoft.com/office/officeart/2005/8/layout/hierarchy3"/>
    <dgm:cxn modelId="{5112A206-EEC7-844D-A3D2-E4A01A628B1D}" srcId="{E395FE9B-F8EF-6E44-B522-DCE2AEA766B1}" destId="{128FA432-1916-C34C-B294-6FF0AC50C48F}" srcOrd="0" destOrd="0" parTransId="{446F88CB-49F2-C34B-85DF-1E11EAAA11F9}" sibTransId="{AD5C860B-B93B-4E4A-8EC6-B79BA6D07BD6}"/>
    <dgm:cxn modelId="{D6E05807-0B42-8E44-BE10-6F8AAA7A5B64}" srcId="{E395FE9B-F8EF-6E44-B522-DCE2AEA766B1}" destId="{90FAC00C-8AD0-8142-BF0E-EA395E1F2426}" srcOrd="1" destOrd="0" parTransId="{F96333C4-9E21-DE4D-A360-90F971FAB4A9}" sibTransId="{4661DDA0-4FEF-A64A-92B6-861C7F58F6F6}"/>
    <dgm:cxn modelId="{F6370E0D-6DCB-F244-81F6-933FA6B38C57}" type="presOf" srcId="{0B719B21-253E-DC4F-9AF9-1D7B9DAC4B96}" destId="{BE98BFDE-06F8-354E-B548-0D507C75A4FB}" srcOrd="0" destOrd="0" presId="urn:microsoft.com/office/officeart/2005/8/layout/hierarchy3"/>
    <dgm:cxn modelId="{7B6BCA44-4160-3047-8BD9-B926AA0D6101}" type="presOf" srcId="{F96333C4-9E21-DE4D-A360-90F971FAB4A9}" destId="{C56B7958-7B15-0D40-BD81-EB773A45F702}" srcOrd="0" destOrd="0" presId="urn:microsoft.com/office/officeart/2005/8/layout/hierarchy3"/>
    <dgm:cxn modelId="{8281FC4C-75F4-C941-A288-833BD4814C61}" type="presOf" srcId="{446F88CB-49F2-C34B-85DF-1E11EAAA11F9}" destId="{EEB2C3EB-F3DF-7047-B0D2-9DA73E75054F}" srcOrd="0" destOrd="0" presId="urn:microsoft.com/office/officeart/2005/8/layout/hierarchy3"/>
    <dgm:cxn modelId="{9B831D53-7FA1-0742-90E1-624D0286D9A8}" type="presOf" srcId="{2EDAA50D-DC73-6846-9B7E-76B5F5DF815E}" destId="{18FCFFD6-BB86-1744-86F9-84E0C0D030BD}" srcOrd="0" destOrd="0" presId="urn:microsoft.com/office/officeart/2005/8/layout/hierarchy3"/>
    <dgm:cxn modelId="{085BFD54-BF45-EE4C-BE2D-8225B1F523B4}" type="presOf" srcId="{70178F8D-25C8-B240-8BAC-F3924F834D9A}" destId="{35E73B88-C1D3-5A4C-947C-D5B2331B44B0}" srcOrd="0" destOrd="0" presId="urn:microsoft.com/office/officeart/2005/8/layout/hierarchy3"/>
    <dgm:cxn modelId="{BA25D556-3A23-794A-B324-0A9FC9C122BE}" type="presOf" srcId="{E395FE9B-F8EF-6E44-B522-DCE2AEA766B1}" destId="{FF7DBC7A-40B7-FC4B-96E7-7F7D13BBA7B3}" srcOrd="1" destOrd="0" presId="urn:microsoft.com/office/officeart/2005/8/layout/hierarchy3"/>
    <dgm:cxn modelId="{1287BB79-F34D-2F41-8CF8-AC5048A90479}" srcId="{0B719B21-253E-DC4F-9AF9-1D7B9DAC4B96}" destId="{E395FE9B-F8EF-6E44-B522-DCE2AEA766B1}" srcOrd="0" destOrd="0" parTransId="{496FDCF9-B524-F841-B0AA-EDFA071F6E13}" sibTransId="{4F759CF5-33B4-5749-BBB1-7481DEDE015D}"/>
    <dgm:cxn modelId="{82C70D85-9D31-164B-8D3C-7B08CB7E5B72}" srcId="{E395FE9B-F8EF-6E44-B522-DCE2AEA766B1}" destId="{2EDAA50D-DC73-6846-9B7E-76B5F5DF815E}" srcOrd="2" destOrd="0" parTransId="{70178F8D-25C8-B240-8BAC-F3924F834D9A}" sibTransId="{BB62B4B4-FAC6-2749-9A4D-155AE840C2D9}"/>
    <dgm:cxn modelId="{BEFA87A3-C223-0644-BD2A-8A590D1AD50A}" type="presOf" srcId="{128FA432-1916-C34C-B294-6FF0AC50C48F}" destId="{DBABC5C8-42F5-E94A-8AF4-10FB47E07FCA}" srcOrd="0" destOrd="0" presId="urn:microsoft.com/office/officeart/2005/8/layout/hierarchy3"/>
    <dgm:cxn modelId="{B7DCC9AF-6834-4746-93C4-B8C2D81A009A}" type="presOf" srcId="{90FAC00C-8AD0-8142-BF0E-EA395E1F2426}" destId="{4AC87C69-A201-B245-ABBD-E25741F5A55E}" srcOrd="0" destOrd="0" presId="urn:microsoft.com/office/officeart/2005/8/layout/hierarchy3"/>
    <dgm:cxn modelId="{846C17CE-2DD7-964A-866E-5B336B0484B8}" type="presOf" srcId="{F320C8A6-E738-7344-8A4A-45929B2D46C6}" destId="{53CAA654-40A4-4548-B3C4-7203820EE983}" srcOrd="0" destOrd="0" presId="urn:microsoft.com/office/officeart/2005/8/layout/hierarchy3"/>
    <dgm:cxn modelId="{2FC9A3ED-E425-6649-BA39-C7A1CAE0B994}" type="presOf" srcId="{8B6837D6-63FF-7B47-95CC-D2F02C4DA6A3}" destId="{24CCFBE4-163B-8343-8931-36B895F772BA}" srcOrd="0" destOrd="0" presId="urn:microsoft.com/office/officeart/2005/8/layout/hierarchy3"/>
    <dgm:cxn modelId="{009F79FA-F4F2-5949-A18F-B49E516362FC}" srcId="{E395FE9B-F8EF-6E44-B522-DCE2AEA766B1}" destId="{8B6837D6-63FF-7B47-95CC-D2F02C4DA6A3}" srcOrd="3" destOrd="0" parTransId="{F320C8A6-E738-7344-8A4A-45929B2D46C6}" sibTransId="{3B7F5413-09EB-BE4A-A50E-BB52A710A347}"/>
    <dgm:cxn modelId="{D237060D-8422-584A-A8C0-56397E056EB6}" type="presParOf" srcId="{BE98BFDE-06F8-354E-B548-0D507C75A4FB}" destId="{F0ED022E-78D0-8C46-B816-241952EA0D35}" srcOrd="0" destOrd="0" presId="urn:microsoft.com/office/officeart/2005/8/layout/hierarchy3"/>
    <dgm:cxn modelId="{6DFBDD70-45FD-4E44-AD26-610C5C40B014}" type="presParOf" srcId="{F0ED022E-78D0-8C46-B816-241952EA0D35}" destId="{F9C305B0-10C8-9A41-93FE-1E8B9A857A03}" srcOrd="0" destOrd="0" presId="urn:microsoft.com/office/officeart/2005/8/layout/hierarchy3"/>
    <dgm:cxn modelId="{B596A4E6-48F5-884E-A785-9E0502D384DE}" type="presParOf" srcId="{F9C305B0-10C8-9A41-93FE-1E8B9A857A03}" destId="{CED3FC76-CE41-FB4F-9B98-12E5A246AD53}" srcOrd="0" destOrd="0" presId="urn:microsoft.com/office/officeart/2005/8/layout/hierarchy3"/>
    <dgm:cxn modelId="{DA6819C9-30D9-E247-B6BD-06E64E72BE95}" type="presParOf" srcId="{F9C305B0-10C8-9A41-93FE-1E8B9A857A03}" destId="{FF7DBC7A-40B7-FC4B-96E7-7F7D13BBA7B3}" srcOrd="1" destOrd="0" presId="urn:microsoft.com/office/officeart/2005/8/layout/hierarchy3"/>
    <dgm:cxn modelId="{2C44668E-8F99-D04E-AA71-34AAD74E2B16}" type="presParOf" srcId="{F0ED022E-78D0-8C46-B816-241952EA0D35}" destId="{CC4AF860-4C91-D24C-BBE3-AE1AC4A2F600}" srcOrd="1" destOrd="0" presId="urn:microsoft.com/office/officeart/2005/8/layout/hierarchy3"/>
    <dgm:cxn modelId="{D191AED3-ACA5-8E48-834B-B6E218DA9F8A}" type="presParOf" srcId="{CC4AF860-4C91-D24C-BBE3-AE1AC4A2F600}" destId="{EEB2C3EB-F3DF-7047-B0D2-9DA73E75054F}" srcOrd="0" destOrd="0" presId="urn:microsoft.com/office/officeart/2005/8/layout/hierarchy3"/>
    <dgm:cxn modelId="{132FD952-8217-F546-B063-47F87EA7C3AE}" type="presParOf" srcId="{CC4AF860-4C91-D24C-BBE3-AE1AC4A2F600}" destId="{DBABC5C8-42F5-E94A-8AF4-10FB47E07FCA}" srcOrd="1" destOrd="0" presId="urn:microsoft.com/office/officeart/2005/8/layout/hierarchy3"/>
    <dgm:cxn modelId="{0FD7D0A7-2143-9240-BA33-9E1C6297AE6A}" type="presParOf" srcId="{CC4AF860-4C91-D24C-BBE3-AE1AC4A2F600}" destId="{C56B7958-7B15-0D40-BD81-EB773A45F702}" srcOrd="2" destOrd="0" presId="urn:microsoft.com/office/officeart/2005/8/layout/hierarchy3"/>
    <dgm:cxn modelId="{06CB737C-F371-4943-9730-702F81471C61}" type="presParOf" srcId="{CC4AF860-4C91-D24C-BBE3-AE1AC4A2F600}" destId="{4AC87C69-A201-B245-ABBD-E25741F5A55E}" srcOrd="3" destOrd="0" presId="urn:microsoft.com/office/officeart/2005/8/layout/hierarchy3"/>
    <dgm:cxn modelId="{3ECDCB30-CCA2-2642-8F4D-B1FE1CE36E98}" type="presParOf" srcId="{CC4AF860-4C91-D24C-BBE3-AE1AC4A2F600}" destId="{35E73B88-C1D3-5A4C-947C-D5B2331B44B0}" srcOrd="4" destOrd="0" presId="urn:microsoft.com/office/officeart/2005/8/layout/hierarchy3"/>
    <dgm:cxn modelId="{CE0BFC8E-8F10-774C-B36C-E0931D925562}" type="presParOf" srcId="{CC4AF860-4C91-D24C-BBE3-AE1AC4A2F600}" destId="{18FCFFD6-BB86-1744-86F9-84E0C0D030BD}" srcOrd="5" destOrd="0" presId="urn:microsoft.com/office/officeart/2005/8/layout/hierarchy3"/>
    <dgm:cxn modelId="{D17DCCC2-AC2B-494C-BC8E-236A886AB6BB}" type="presParOf" srcId="{CC4AF860-4C91-D24C-BBE3-AE1AC4A2F600}" destId="{53CAA654-40A4-4548-B3C4-7203820EE983}" srcOrd="6" destOrd="0" presId="urn:microsoft.com/office/officeart/2005/8/layout/hierarchy3"/>
    <dgm:cxn modelId="{E2050002-CE75-884E-80A8-759D538EEE81}" type="presParOf" srcId="{CC4AF860-4C91-D24C-BBE3-AE1AC4A2F600}" destId="{24CCFBE4-163B-8343-8931-36B895F772BA}" srcOrd="7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310AE7-83D1-3B4E-8995-6D97DB6EDD5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C0EEF-2867-8D48-A596-670B0BEC4C16}">
      <dgm:prSet phldrT="[Text]" custT="1"/>
      <dgm:spPr>
        <a:solidFill>
          <a:srgbClr val="0046FF"/>
        </a:solidFill>
      </dgm:spPr>
      <dgm:t>
        <a:bodyPr/>
        <a:lstStyle/>
        <a:p>
          <a:r>
            <a:rPr lang="en-US" sz="2400" dirty="0">
              <a:solidFill>
                <a:srgbClr val="FFFF00"/>
              </a:solidFill>
            </a:rPr>
            <a:t>Core Courses (6)</a:t>
          </a:r>
        </a:p>
      </dgm:t>
    </dgm:pt>
    <dgm:pt modelId="{F67D130A-6404-FB4E-98F1-A9E4A894119B}" type="parTrans" cxnId="{68240EBD-524D-4E43-AF83-3A5B425BE1EC}">
      <dgm:prSet/>
      <dgm:spPr/>
      <dgm:t>
        <a:bodyPr/>
        <a:lstStyle/>
        <a:p>
          <a:endParaRPr lang="en-US"/>
        </a:p>
      </dgm:t>
    </dgm:pt>
    <dgm:pt modelId="{699A84A0-4018-5C43-B4C4-F5CFCDE7E80D}" type="sibTrans" cxnId="{68240EBD-524D-4E43-AF83-3A5B425BE1EC}">
      <dgm:prSet/>
      <dgm:spPr/>
      <dgm:t>
        <a:bodyPr/>
        <a:lstStyle/>
        <a:p>
          <a:endParaRPr lang="en-US"/>
        </a:p>
      </dgm:t>
    </dgm:pt>
    <dgm:pt modelId="{70D3CB17-4428-1B41-A981-E798FE9C162C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2000" dirty="0">
              <a:solidFill>
                <a:srgbClr val="003CFF"/>
              </a:solidFill>
            </a:rPr>
            <a:t>SPI 298</a:t>
          </a:r>
        </a:p>
        <a:p>
          <a:pPr>
            <a:spcAft>
              <a:spcPct val="35000"/>
            </a:spcAft>
          </a:pPr>
          <a:r>
            <a:rPr lang="en-US" sz="1400" dirty="0">
              <a:solidFill>
                <a:srgbClr val="003CFF"/>
              </a:solidFill>
            </a:rPr>
            <a:t>Intro to Public Policy</a:t>
          </a:r>
          <a:br>
            <a:rPr lang="en-US" sz="1600" dirty="0">
              <a:solidFill>
                <a:srgbClr val="003CFF"/>
              </a:solidFill>
            </a:rPr>
          </a:br>
          <a:r>
            <a:rPr lang="en-US" sz="1100" dirty="0">
              <a:solidFill>
                <a:srgbClr val="FF0000"/>
              </a:solidFill>
            </a:rPr>
            <a:t>(</a:t>
          </a:r>
          <a:r>
            <a:rPr lang="en-US" sz="1100" b="1" dirty="0">
              <a:solidFill>
                <a:srgbClr val="FF0000"/>
              </a:solidFill>
            </a:rPr>
            <a:t>FALL</a:t>
          </a:r>
          <a:r>
            <a:rPr lang="en-US" sz="1100" dirty="0">
              <a:solidFill>
                <a:srgbClr val="FF0000"/>
              </a:solidFill>
            </a:rPr>
            <a:t> ONLY)</a:t>
          </a:r>
        </a:p>
      </dgm:t>
    </dgm:pt>
    <dgm:pt modelId="{319A4AC9-9806-4C4B-9268-2E6E7165A7A9}" type="parTrans" cxnId="{AA51A9D9-E01B-1445-9054-56CC370FE90E}">
      <dgm:prSet/>
      <dgm:spPr/>
      <dgm:t>
        <a:bodyPr/>
        <a:lstStyle/>
        <a:p>
          <a:endParaRPr lang="en-US"/>
        </a:p>
      </dgm:t>
    </dgm:pt>
    <dgm:pt modelId="{12328DE9-01AE-214F-AA1D-29852C29C83C}" type="sibTrans" cxnId="{AA51A9D9-E01B-1445-9054-56CC370FE90E}">
      <dgm:prSet/>
      <dgm:spPr/>
      <dgm:t>
        <a:bodyPr/>
        <a:lstStyle/>
        <a:p>
          <a:endParaRPr lang="en-US"/>
        </a:p>
      </dgm:t>
    </dgm:pt>
    <dgm:pt modelId="{E4B06E97-293B-3E4F-84E9-00E02B6BF356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2000" dirty="0">
              <a:solidFill>
                <a:srgbClr val="003CFF"/>
              </a:solidFill>
            </a:rPr>
            <a:t>SPI 299</a:t>
          </a:r>
        </a:p>
        <a:p>
          <a:pPr>
            <a:spcAft>
              <a:spcPct val="35000"/>
            </a:spcAft>
          </a:pPr>
          <a:r>
            <a:rPr lang="en-US" sz="1400" dirty="0">
              <a:solidFill>
                <a:srgbClr val="003CFF"/>
              </a:solidFill>
            </a:rPr>
            <a:t>Research Design</a:t>
          </a:r>
          <a:br>
            <a:rPr lang="en-US" sz="2000" dirty="0">
              <a:solidFill>
                <a:srgbClr val="003CFF"/>
              </a:solidFill>
            </a:rPr>
          </a:br>
          <a:r>
            <a:rPr lang="en-US" sz="1100" dirty="0">
              <a:solidFill>
                <a:srgbClr val="FF0000"/>
              </a:solidFill>
            </a:rPr>
            <a:t>(</a:t>
          </a:r>
          <a:r>
            <a:rPr lang="en-US" sz="1100" b="1" dirty="0">
              <a:solidFill>
                <a:srgbClr val="FF0000"/>
              </a:solidFill>
            </a:rPr>
            <a:t>FALL</a:t>
          </a:r>
          <a:r>
            <a:rPr lang="en-US" sz="1100" dirty="0">
              <a:solidFill>
                <a:srgbClr val="FF0000"/>
              </a:solidFill>
            </a:rPr>
            <a:t> ONLY)</a:t>
          </a:r>
          <a:br>
            <a:rPr lang="en-US" sz="1100" dirty="0">
              <a:solidFill>
                <a:srgbClr val="FF0000"/>
              </a:solidFill>
            </a:rPr>
          </a:br>
          <a:r>
            <a:rPr lang="en-US" sz="1000" i="1" dirty="0">
              <a:solidFill>
                <a:srgbClr val="FF0000"/>
              </a:solidFill>
            </a:rPr>
            <a:t>Currently non-credit bearing</a:t>
          </a:r>
        </a:p>
      </dgm:t>
    </dgm:pt>
    <dgm:pt modelId="{4D5F9D7B-C889-1A47-B839-D3D7EA1CCA26}" type="parTrans" cxnId="{6F75800A-30E2-9948-A346-572D7DA81FBB}">
      <dgm:prSet/>
      <dgm:spPr/>
      <dgm:t>
        <a:bodyPr/>
        <a:lstStyle/>
        <a:p>
          <a:endParaRPr lang="en-US"/>
        </a:p>
      </dgm:t>
    </dgm:pt>
    <dgm:pt modelId="{5089481E-9D03-0144-A2CE-BE8D1C3D61B7}" type="sibTrans" cxnId="{6F75800A-30E2-9948-A346-572D7DA81FBB}">
      <dgm:prSet/>
      <dgm:spPr/>
      <dgm:t>
        <a:bodyPr/>
        <a:lstStyle/>
        <a:p>
          <a:endParaRPr lang="en-US"/>
        </a:p>
      </dgm:t>
    </dgm:pt>
    <dgm:pt modelId="{C4E507D4-05B9-5C4B-87B7-7972483416B8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2000" dirty="0">
              <a:solidFill>
                <a:srgbClr val="003CFF"/>
              </a:solidFill>
            </a:rPr>
            <a:t>SPI 300</a:t>
          </a:r>
        </a:p>
        <a:p>
          <a:pPr>
            <a:spcAft>
              <a:spcPct val="35000"/>
            </a:spcAft>
          </a:pPr>
          <a:r>
            <a:rPr lang="en-US" sz="1400" dirty="0">
              <a:solidFill>
                <a:srgbClr val="003CFF"/>
              </a:solidFill>
            </a:rPr>
            <a:t>Research Seminar </a:t>
          </a:r>
          <a:br>
            <a:rPr lang="en-US" sz="2400" dirty="0">
              <a:solidFill>
                <a:srgbClr val="003CFF"/>
              </a:solidFill>
            </a:rPr>
          </a:br>
          <a:r>
            <a:rPr lang="en-US" sz="1100" dirty="0">
              <a:solidFill>
                <a:srgbClr val="FF0000"/>
              </a:solidFill>
            </a:rPr>
            <a:t>(</a:t>
          </a:r>
          <a:r>
            <a:rPr lang="en-US" sz="1100" b="1" dirty="0">
              <a:solidFill>
                <a:srgbClr val="FF0000"/>
              </a:solidFill>
            </a:rPr>
            <a:t>SPRING</a:t>
          </a:r>
          <a:r>
            <a:rPr lang="en-US" sz="1100" dirty="0">
              <a:solidFill>
                <a:srgbClr val="FF0000"/>
              </a:solidFill>
            </a:rPr>
            <a:t> ONLY)</a:t>
          </a:r>
        </a:p>
      </dgm:t>
    </dgm:pt>
    <dgm:pt modelId="{51DF4B4D-040B-B041-AAA8-07187806EF86}" type="parTrans" cxnId="{34C30997-DF1C-7742-A82B-68FB0A95D5EA}">
      <dgm:prSet/>
      <dgm:spPr/>
      <dgm:t>
        <a:bodyPr/>
        <a:lstStyle/>
        <a:p>
          <a:endParaRPr lang="en-US"/>
        </a:p>
      </dgm:t>
    </dgm:pt>
    <dgm:pt modelId="{37630345-094F-0E41-9335-2DDB5E392F42}" type="sibTrans" cxnId="{34C30997-DF1C-7742-A82B-68FB0A95D5EA}">
      <dgm:prSet/>
      <dgm:spPr/>
      <dgm:t>
        <a:bodyPr/>
        <a:lstStyle/>
        <a:p>
          <a:endParaRPr lang="en-US"/>
        </a:p>
      </dgm:t>
    </dgm:pt>
    <dgm:pt modelId="{B8BBA3B5-B285-D04F-B33A-98C6B7E12284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2000" dirty="0">
              <a:solidFill>
                <a:srgbClr val="003CFF"/>
              </a:solidFill>
            </a:rPr>
            <a:t>SPI 301</a:t>
          </a:r>
        </a:p>
        <a:p>
          <a:pPr>
            <a:spcAft>
              <a:spcPct val="35000"/>
            </a:spcAft>
          </a:pPr>
          <a:r>
            <a:rPr lang="en-US" sz="1400" dirty="0">
              <a:solidFill>
                <a:srgbClr val="003CFF"/>
              </a:solidFill>
            </a:rPr>
            <a:t>Policy Task Force</a:t>
          </a:r>
          <a:br>
            <a:rPr lang="en-US" sz="2000" dirty="0">
              <a:solidFill>
                <a:srgbClr val="003CFF"/>
              </a:solidFill>
            </a:rPr>
          </a:br>
          <a:r>
            <a:rPr lang="en-US" sz="1100" dirty="0">
              <a:solidFill>
                <a:srgbClr val="FF0000"/>
              </a:solidFill>
            </a:rPr>
            <a:t>(FALL or SPRING)</a:t>
          </a:r>
        </a:p>
      </dgm:t>
    </dgm:pt>
    <dgm:pt modelId="{B23D954A-4F12-8547-8701-DBE7CAA05EF5}" type="parTrans" cxnId="{D27E2439-66E7-D44D-8412-4CF0E0980C2C}">
      <dgm:prSet/>
      <dgm:spPr/>
      <dgm:t>
        <a:bodyPr/>
        <a:lstStyle/>
        <a:p>
          <a:endParaRPr lang="en-US"/>
        </a:p>
      </dgm:t>
    </dgm:pt>
    <dgm:pt modelId="{3A3B44CB-C3D7-7848-B087-A6EEBAE0AB55}" type="sibTrans" cxnId="{D27E2439-66E7-D44D-8412-4CF0E0980C2C}">
      <dgm:prSet/>
      <dgm:spPr/>
      <dgm:t>
        <a:bodyPr/>
        <a:lstStyle/>
        <a:p>
          <a:endParaRPr lang="en-US"/>
        </a:p>
      </dgm:t>
    </dgm:pt>
    <dgm:pt modelId="{938F24AA-F841-DD41-9741-8639A0FE6FCD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sz="1800" dirty="0">
              <a:solidFill>
                <a:srgbClr val="003CFF"/>
              </a:solidFill>
            </a:rPr>
            <a:t>Intermediate Economics</a:t>
          </a:r>
        </a:p>
      </dgm:t>
    </dgm:pt>
    <dgm:pt modelId="{EE60E003-12E2-6349-A8E0-085B3EF941BA}" type="parTrans" cxnId="{9AE9778D-AA08-344C-BF6A-882089FDAC9B}">
      <dgm:prSet/>
      <dgm:spPr/>
      <dgm:t>
        <a:bodyPr/>
        <a:lstStyle/>
        <a:p>
          <a:endParaRPr lang="en-US"/>
        </a:p>
      </dgm:t>
    </dgm:pt>
    <dgm:pt modelId="{3278257B-DE16-DC4D-A713-B535B750C859}" type="sibTrans" cxnId="{9AE9778D-AA08-344C-BF6A-882089FDAC9B}">
      <dgm:prSet/>
      <dgm:spPr/>
      <dgm:t>
        <a:bodyPr/>
        <a:lstStyle/>
        <a:p>
          <a:endParaRPr lang="en-US"/>
        </a:p>
      </dgm:t>
    </dgm:pt>
    <dgm:pt modelId="{67D444C1-38D5-4380-BAE5-C1806BEB0F63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sz="1800" dirty="0">
              <a:solidFill>
                <a:srgbClr val="003CFF"/>
              </a:solidFill>
            </a:rPr>
            <a:t>Power &amp; Identity</a:t>
          </a:r>
          <a:br>
            <a:rPr lang="en-US" sz="1100" dirty="0">
              <a:solidFill>
                <a:srgbClr val="003CFF"/>
              </a:solidFill>
            </a:rPr>
          </a:br>
          <a:r>
            <a:rPr lang="en-US" sz="1400" dirty="0">
              <a:solidFill>
                <a:schemeClr val="tx1"/>
              </a:solidFill>
            </a:rPr>
            <a:t>(</a:t>
          </a:r>
          <a:r>
            <a:rPr lang="en-US" sz="1400" b="1" dirty="0">
              <a:solidFill>
                <a:schemeClr val="tx1"/>
              </a:solidFill>
            </a:rPr>
            <a:t>CD</a:t>
          </a:r>
          <a:r>
            <a:rPr lang="en-US" sz="1400" dirty="0">
              <a:solidFill>
                <a:schemeClr val="tx1"/>
              </a:solidFill>
            </a:rPr>
            <a:t>)</a:t>
          </a:r>
          <a:endParaRPr lang="en-US" sz="1800" dirty="0">
            <a:solidFill>
              <a:schemeClr val="tx1"/>
            </a:solidFill>
          </a:endParaRPr>
        </a:p>
      </dgm:t>
    </dgm:pt>
    <dgm:pt modelId="{21465EDC-9553-44B9-8D4F-AA72C118FBE9}" type="parTrans" cxnId="{EC729677-A3B5-4CA2-AC40-7F8B360665DD}">
      <dgm:prSet/>
      <dgm:spPr/>
      <dgm:t>
        <a:bodyPr/>
        <a:lstStyle/>
        <a:p>
          <a:endParaRPr lang="en-US"/>
        </a:p>
      </dgm:t>
    </dgm:pt>
    <dgm:pt modelId="{C10F7AC5-A66D-4049-BBF7-BCE5F2365A69}" type="sibTrans" cxnId="{EC729677-A3B5-4CA2-AC40-7F8B360665DD}">
      <dgm:prSet/>
      <dgm:spPr/>
      <dgm:t>
        <a:bodyPr/>
        <a:lstStyle/>
        <a:p>
          <a:endParaRPr lang="en-US"/>
        </a:p>
      </dgm:t>
    </dgm:pt>
    <dgm:pt modelId="{9B819B82-8E09-46F3-B209-72B4B5227ADB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sz="2000" dirty="0">
              <a:solidFill>
                <a:srgbClr val="003CFF"/>
              </a:solidFill>
            </a:rPr>
            <a:t>Ethics</a:t>
          </a:r>
          <a:br>
            <a:rPr lang="en-US" sz="1100" dirty="0">
              <a:solidFill>
                <a:srgbClr val="003CFF"/>
              </a:solidFill>
            </a:rPr>
          </a:br>
          <a:r>
            <a:rPr lang="en-US" sz="1400" dirty="0">
              <a:solidFill>
                <a:schemeClr val="tx1"/>
              </a:solidFill>
            </a:rPr>
            <a:t>(</a:t>
          </a:r>
          <a:r>
            <a:rPr lang="en-US" sz="1400" b="1" dirty="0">
              <a:solidFill>
                <a:schemeClr val="tx1"/>
              </a:solidFill>
            </a:rPr>
            <a:t>EM</a:t>
          </a:r>
          <a:r>
            <a:rPr lang="en-US" sz="1400" dirty="0">
              <a:solidFill>
                <a:schemeClr val="tx1"/>
              </a:solidFill>
            </a:rPr>
            <a:t>)</a:t>
          </a:r>
          <a:endParaRPr lang="en-US" sz="2000" dirty="0">
            <a:solidFill>
              <a:schemeClr val="tx1"/>
            </a:solidFill>
          </a:endParaRPr>
        </a:p>
      </dgm:t>
    </dgm:pt>
    <dgm:pt modelId="{392D24DE-00E5-4D6A-AF06-5B1621E7853F}" type="parTrans" cxnId="{EBE5142B-2310-4791-8C55-21ED37748A40}">
      <dgm:prSet/>
      <dgm:spPr/>
      <dgm:t>
        <a:bodyPr/>
        <a:lstStyle/>
        <a:p>
          <a:endParaRPr lang="en-US"/>
        </a:p>
      </dgm:t>
    </dgm:pt>
    <dgm:pt modelId="{59A53FCF-BCD2-4024-BEBC-078D0F39EDA2}" type="sibTrans" cxnId="{EBE5142B-2310-4791-8C55-21ED37748A40}">
      <dgm:prSet/>
      <dgm:spPr/>
      <dgm:t>
        <a:bodyPr/>
        <a:lstStyle/>
        <a:p>
          <a:endParaRPr lang="en-US"/>
        </a:p>
      </dgm:t>
    </dgm:pt>
    <dgm:pt modelId="{BF71E922-4EA4-6C40-81BB-52C05754FEDC}" type="pres">
      <dgm:prSet presAssocID="{60310AE7-83D1-3B4E-8995-6D97DB6EDD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BC61F4-02E4-6845-9957-BCF0C1AB5819}" type="pres">
      <dgm:prSet presAssocID="{FDAC0EEF-2867-8D48-A596-670B0BEC4C16}" presName="root" presStyleCnt="0"/>
      <dgm:spPr/>
    </dgm:pt>
    <dgm:pt modelId="{EC33FC23-1F26-3449-9FE9-9C42527693F4}" type="pres">
      <dgm:prSet presAssocID="{FDAC0EEF-2867-8D48-A596-670B0BEC4C16}" presName="rootComposite" presStyleCnt="0"/>
      <dgm:spPr/>
    </dgm:pt>
    <dgm:pt modelId="{89B06B49-A34C-C14E-9A65-6AD6EAD41240}" type="pres">
      <dgm:prSet presAssocID="{FDAC0EEF-2867-8D48-A596-670B0BEC4C16}" presName="rootText" presStyleLbl="node1" presStyleIdx="0" presStyleCnt="1" custScaleX="232708" custLinFactNeighborX="-3372" custLinFactNeighborY="984"/>
      <dgm:spPr/>
    </dgm:pt>
    <dgm:pt modelId="{6F601061-CB9F-9D4E-B495-E7BD64D25F18}" type="pres">
      <dgm:prSet presAssocID="{FDAC0EEF-2867-8D48-A596-670B0BEC4C16}" presName="rootConnector" presStyleLbl="node1" presStyleIdx="0" presStyleCnt="1"/>
      <dgm:spPr/>
    </dgm:pt>
    <dgm:pt modelId="{5D64409F-E719-C948-9BD5-F1C09764219D}" type="pres">
      <dgm:prSet presAssocID="{FDAC0EEF-2867-8D48-A596-670B0BEC4C16}" presName="childShape" presStyleCnt="0"/>
      <dgm:spPr/>
    </dgm:pt>
    <dgm:pt modelId="{D05517FA-17BC-EB47-A870-4BC00045EAEB}" type="pres">
      <dgm:prSet presAssocID="{319A4AC9-9806-4C4B-9268-2E6E7165A7A9}" presName="Name13" presStyleLbl="parChTrans1D2" presStyleIdx="0" presStyleCnt="7"/>
      <dgm:spPr/>
    </dgm:pt>
    <dgm:pt modelId="{D2AB530E-AF8A-354A-981B-E5AA98432F7B}" type="pres">
      <dgm:prSet presAssocID="{70D3CB17-4428-1B41-A981-E798FE9C162C}" presName="childText" presStyleLbl="bgAcc1" presStyleIdx="0" presStyleCnt="7" custScaleX="203887" custScaleY="120086" custLinFactNeighborX="3295" custLinFactNeighborY="-7995">
        <dgm:presLayoutVars>
          <dgm:bulletEnabled val="1"/>
        </dgm:presLayoutVars>
      </dgm:prSet>
      <dgm:spPr/>
    </dgm:pt>
    <dgm:pt modelId="{7C56880D-BC07-2940-A09E-E746BBBD4929}" type="pres">
      <dgm:prSet presAssocID="{4D5F9D7B-C889-1A47-B839-D3D7EA1CCA26}" presName="Name13" presStyleLbl="parChTrans1D2" presStyleIdx="1" presStyleCnt="7"/>
      <dgm:spPr/>
    </dgm:pt>
    <dgm:pt modelId="{8F207A02-1A17-6046-B159-8D046D4614BF}" type="pres">
      <dgm:prSet presAssocID="{E4B06E97-293B-3E4F-84E9-00E02B6BF356}" presName="childText" presStyleLbl="bgAcc1" presStyleIdx="1" presStyleCnt="7" custScaleX="204199" custScaleY="157876" custLinFactNeighborX="2983" custLinFactNeighborY="-19786">
        <dgm:presLayoutVars>
          <dgm:bulletEnabled val="1"/>
        </dgm:presLayoutVars>
      </dgm:prSet>
      <dgm:spPr/>
    </dgm:pt>
    <dgm:pt modelId="{1217A1DF-CDEC-6B4B-9FD0-DB7744183D20}" type="pres">
      <dgm:prSet presAssocID="{51DF4B4D-040B-B041-AAA8-07187806EF86}" presName="Name13" presStyleLbl="parChTrans1D2" presStyleIdx="2" presStyleCnt="7"/>
      <dgm:spPr/>
    </dgm:pt>
    <dgm:pt modelId="{827D4B4F-5892-2842-8A98-825DFC82A638}" type="pres">
      <dgm:prSet presAssocID="{C4E507D4-05B9-5C4B-87B7-7972483416B8}" presName="childText" presStyleLbl="bgAcc1" presStyleIdx="2" presStyleCnt="7" custScaleX="204199" custScaleY="137126" custLinFactNeighborX="2983" custLinFactNeighborY="-29504">
        <dgm:presLayoutVars>
          <dgm:bulletEnabled val="1"/>
        </dgm:presLayoutVars>
      </dgm:prSet>
      <dgm:spPr/>
    </dgm:pt>
    <dgm:pt modelId="{78BFEB43-B5AF-E246-A139-D1A3CE804CEF}" type="pres">
      <dgm:prSet presAssocID="{B23D954A-4F12-8547-8701-DBE7CAA05EF5}" presName="Name13" presStyleLbl="parChTrans1D2" presStyleIdx="3" presStyleCnt="7"/>
      <dgm:spPr/>
    </dgm:pt>
    <dgm:pt modelId="{3B4F7657-1515-3B4A-9E9F-2783A32362C6}" type="pres">
      <dgm:prSet presAssocID="{B8BBA3B5-B285-D04F-B33A-98C6B7E12284}" presName="childText" presStyleLbl="bgAcc1" presStyleIdx="3" presStyleCnt="7" custScaleX="202334" custScaleY="152445" custLinFactNeighborX="2827" custLinFactNeighborY="-35932">
        <dgm:presLayoutVars>
          <dgm:bulletEnabled val="1"/>
        </dgm:presLayoutVars>
      </dgm:prSet>
      <dgm:spPr/>
    </dgm:pt>
    <dgm:pt modelId="{1DFB5F43-C364-BF4C-ACDD-790AFC3F885E}" type="pres">
      <dgm:prSet presAssocID="{EE60E003-12E2-6349-A8E0-085B3EF941BA}" presName="Name13" presStyleLbl="parChTrans1D2" presStyleIdx="4" presStyleCnt="7"/>
      <dgm:spPr/>
    </dgm:pt>
    <dgm:pt modelId="{047B68BC-5AA9-CC44-98EA-0709215B59E6}" type="pres">
      <dgm:prSet presAssocID="{938F24AA-F841-DD41-9741-8639A0FE6FCD}" presName="childText" presStyleLbl="bgAcc1" presStyleIdx="4" presStyleCnt="7" custScaleX="204873" custScaleY="102261" custLinFactNeighborX="916" custLinFactNeighborY="-33319">
        <dgm:presLayoutVars>
          <dgm:bulletEnabled val="1"/>
        </dgm:presLayoutVars>
      </dgm:prSet>
      <dgm:spPr/>
    </dgm:pt>
    <dgm:pt modelId="{45710BF2-FDAB-4C14-BEF7-0BEA0B32855E}" type="pres">
      <dgm:prSet presAssocID="{21465EDC-9553-44B9-8D4F-AA72C118FBE9}" presName="Name13" presStyleLbl="parChTrans1D2" presStyleIdx="5" presStyleCnt="7"/>
      <dgm:spPr/>
    </dgm:pt>
    <dgm:pt modelId="{0554FDAC-4FAD-463B-9D1A-CD155CA427FC}" type="pres">
      <dgm:prSet presAssocID="{67D444C1-38D5-4380-BAE5-C1806BEB0F63}" presName="childText" presStyleLbl="bgAcc1" presStyleIdx="5" presStyleCnt="7" custScaleX="203315" custScaleY="106795" custLinFactNeighborX="916" custLinFactNeighborY="-41861">
        <dgm:presLayoutVars>
          <dgm:bulletEnabled val="1"/>
        </dgm:presLayoutVars>
      </dgm:prSet>
      <dgm:spPr/>
    </dgm:pt>
    <dgm:pt modelId="{9D547792-F00B-404E-8B99-A354BCDE4A9D}" type="pres">
      <dgm:prSet presAssocID="{392D24DE-00E5-4D6A-AF06-5B1621E7853F}" presName="Name13" presStyleLbl="parChTrans1D2" presStyleIdx="6" presStyleCnt="7"/>
      <dgm:spPr/>
    </dgm:pt>
    <dgm:pt modelId="{A5445188-02A8-4A1F-8098-C9F882D0911D}" type="pres">
      <dgm:prSet presAssocID="{9B819B82-8E09-46F3-B209-72B4B5227ADB}" presName="childText" presStyleLbl="bgAcc1" presStyleIdx="6" presStyleCnt="7" custScaleX="204612" custScaleY="90997" custLinFactNeighborX="2570" custLinFactNeighborY="-47594">
        <dgm:presLayoutVars>
          <dgm:bulletEnabled val="1"/>
        </dgm:presLayoutVars>
      </dgm:prSet>
      <dgm:spPr/>
    </dgm:pt>
  </dgm:ptLst>
  <dgm:cxnLst>
    <dgm:cxn modelId="{6F75800A-30E2-9948-A346-572D7DA81FBB}" srcId="{FDAC0EEF-2867-8D48-A596-670B0BEC4C16}" destId="{E4B06E97-293B-3E4F-84E9-00E02B6BF356}" srcOrd="1" destOrd="0" parTransId="{4D5F9D7B-C889-1A47-B839-D3D7EA1CCA26}" sibTransId="{5089481E-9D03-0144-A2CE-BE8D1C3D61B7}"/>
    <dgm:cxn modelId="{85B3490E-720A-0544-8F4F-DAD84A73F33D}" type="presOf" srcId="{319A4AC9-9806-4C4B-9268-2E6E7165A7A9}" destId="{D05517FA-17BC-EB47-A870-4BC00045EAEB}" srcOrd="0" destOrd="0" presId="urn:microsoft.com/office/officeart/2005/8/layout/hierarchy3"/>
    <dgm:cxn modelId="{D3083B11-054C-F54A-A579-693261A89F07}" type="presOf" srcId="{C4E507D4-05B9-5C4B-87B7-7972483416B8}" destId="{827D4B4F-5892-2842-8A98-825DFC82A638}" srcOrd="0" destOrd="0" presId="urn:microsoft.com/office/officeart/2005/8/layout/hierarchy3"/>
    <dgm:cxn modelId="{06B5F021-0364-41FA-8B46-8BC4528A4666}" type="presOf" srcId="{9B819B82-8E09-46F3-B209-72B4B5227ADB}" destId="{A5445188-02A8-4A1F-8098-C9F882D0911D}" srcOrd="0" destOrd="0" presId="urn:microsoft.com/office/officeart/2005/8/layout/hierarchy3"/>
    <dgm:cxn modelId="{98951626-EEEF-144C-BD53-C48E49586E8E}" type="presOf" srcId="{FDAC0EEF-2867-8D48-A596-670B0BEC4C16}" destId="{89B06B49-A34C-C14E-9A65-6AD6EAD41240}" srcOrd="0" destOrd="0" presId="urn:microsoft.com/office/officeart/2005/8/layout/hierarchy3"/>
    <dgm:cxn modelId="{EBE5142B-2310-4791-8C55-21ED37748A40}" srcId="{FDAC0EEF-2867-8D48-A596-670B0BEC4C16}" destId="{9B819B82-8E09-46F3-B209-72B4B5227ADB}" srcOrd="6" destOrd="0" parTransId="{392D24DE-00E5-4D6A-AF06-5B1621E7853F}" sibTransId="{59A53FCF-BCD2-4024-BEBC-078D0F39EDA2}"/>
    <dgm:cxn modelId="{37A2E737-7C98-5945-9B8B-65C2B3A34275}" type="presOf" srcId="{E4B06E97-293B-3E4F-84E9-00E02B6BF356}" destId="{8F207A02-1A17-6046-B159-8D046D4614BF}" srcOrd="0" destOrd="0" presId="urn:microsoft.com/office/officeart/2005/8/layout/hierarchy3"/>
    <dgm:cxn modelId="{D27E2439-66E7-D44D-8412-4CF0E0980C2C}" srcId="{FDAC0EEF-2867-8D48-A596-670B0BEC4C16}" destId="{B8BBA3B5-B285-D04F-B33A-98C6B7E12284}" srcOrd="3" destOrd="0" parTransId="{B23D954A-4F12-8547-8701-DBE7CAA05EF5}" sibTransId="{3A3B44CB-C3D7-7848-B087-A6EEBAE0AB55}"/>
    <dgm:cxn modelId="{C981BB54-4474-CF46-A299-6549AB835489}" type="presOf" srcId="{4D5F9D7B-C889-1A47-B839-D3D7EA1CCA26}" destId="{7C56880D-BC07-2940-A09E-E746BBBD4929}" srcOrd="0" destOrd="0" presId="urn:microsoft.com/office/officeart/2005/8/layout/hierarchy3"/>
    <dgm:cxn modelId="{DE19A256-AEC4-477A-8299-47CE656866D9}" type="presOf" srcId="{392D24DE-00E5-4D6A-AF06-5B1621E7853F}" destId="{9D547792-F00B-404E-8B99-A354BCDE4A9D}" srcOrd="0" destOrd="0" presId="urn:microsoft.com/office/officeart/2005/8/layout/hierarchy3"/>
    <dgm:cxn modelId="{EC729677-A3B5-4CA2-AC40-7F8B360665DD}" srcId="{FDAC0EEF-2867-8D48-A596-670B0BEC4C16}" destId="{67D444C1-38D5-4380-BAE5-C1806BEB0F63}" srcOrd="5" destOrd="0" parTransId="{21465EDC-9553-44B9-8D4F-AA72C118FBE9}" sibTransId="{C10F7AC5-A66D-4049-BBF7-BCE5F2365A69}"/>
    <dgm:cxn modelId="{F100D98C-2298-D04C-BEEB-B2B799E35EA1}" type="presOf" srcId="{51DF4B4D-040B-B041-AAA8-07187806EF86}" destId="{1217A1DF-CDEC-6B4B-9FD0-DB7744183D20}" srcOrd="0" destOrd="0" presId="urn:microsoft.com/office/officeart/2005/8/layout/hierarchy3"/>
    <dgm:cxn modelId="{9AE9778D-AA08-344C-BF6A-882089FDAC9B}" srcId="{FDAC0EEF-2867-8D48-A596-670B0BEC4C16}" destId="{938F24AA-F841-DD41-9741-8639A0FE6FCD}" srcOrd="4" destOrd="0" parTransId="{EE60E003-12E2-6349-A8E0-085B3EF941BA}" sibTransId="{3278257B-DE16-DC4D-A713-B535B750C859}"/>
    <dgm:cxn modelId="{34C30997-DF1C-7742-A82B-68FB0A95D5EA}" srcId="{FDAC0EEF-2867-8D48-A596-670B0BEC4C16}" destId="{C4E507D4-05B9-5C4B-87B7-7972483416B8}" srcOrd="2" destOrd="0" parTransId="{51DF4B4D-040B-B041-AAA8-07187806EF86}" sibTransId="{37630345-094F-0E41-9335-2DDB5E392F42}"/>
    <dgm:cxn modelId="{53D8729D-068D-41CC-A043-B8CA65C0360D}" type="presOf" srcId="{21465EDC-9553-44B9-8D4F-AA72C118FBE9}" destId="{45710BF2-FDAB-4C14-BEF7-0BEA0B32855E}" srcOrd="0" destOrd="0" presId="urn:microsoft.com/office/officeart/2005/8/layout/hierarchy3"/>
    <dgm:cxn modelId="{618D29A8-00D1-6042-876D-D486A8001BF7}" type="presOf" srcId="{B23D954A-4F12-8547-8701-DBE7CAA05EF5}" destId="{78BFEB43-B5AF-E246-A139-D1A3CE804CEF}" srcOrd="0" destOrd="0" presId="urn:microsoft.com/office/officeart/2005/8/layout/hierarchy3"/>
    <dgm:cxn modelId="{0CD75AB1-BBF4-054B-BDB9-3DA5AB9DD2E9}" type="presOf" srcId="{FDAC0EEF-2867-8D48-A596-670B0BEC4C16}" destId="{6F601061-CB9F-9D4E-B495-E7BD64D25F18}" srcOrd="1" destOrd="0" presId="urn:microsoft.com/office/officeart/2005/8/layout/hierarchy3"/>
    <dgm:cxn modelId="{BC2440B2-7B91-D44B-9B65-D4D5883B5AE8}" type="presOf" srcId="{70D3CB17-4428-1B41-A981-E798FE9C162C}" destId="{D2AB530E-AF8A-354A-981B-E5AA98432F7B}" srcOrd="0" destOrd="0" presId="urn:microsoft.com/office/officeart/2005/8/layout/hierarchy3"/>
    <dgm:cxn modelId="{0D1572B5-868D-2042-9352-E03294D15F64}" type="presOf" srcId="{938F24AA-F841-DD41-9741-8639A0FE6FCD}" destId="{047B68BC-5AA9-CC44-98EA-0709215B59E6}" srcOrd="0" destOrd="0" presId="urn:microsoft.com/office/officeart/2005/8/layout/hierarchy3"/>
    <dgm:cxn modelId="{68240EBD-524D-4E43-AF83-3A5B425BE1EC}" srcId="{60310AE7-83D1-3B4E-8995-6D97DB6EDD5A}" destId="{FDAC0EEF-2867-8D48-A596-670B0BEC4C16}" srcOrd="0" destOrd="0" parTransId="{F67D130A-6404-FB4E-98F1-A9E4A894119B}" sibTransId="{699A84A0-4018-5C43-B4C4-F5CFCDE7E80D}"/>
    <dgm:cxn modelId="{4617CCBD-0AEB-6445-86B3-838AAF61623D}" type="presOf" srcId="{EE60E003-12E2-6349-A8E0-085B3EF941BA}" destId="{1DFB5F43-C364-BF4C-ACDD-790AFC3F885E}" srcOrd="0" destOrd="0" presId="urn:microsoft.com/office/officeart/2005/8/layout/hierarchy3"/>
    <dgm:cxn modelId="{8F3289D0-C429-DB4D-BE57-33EEF8F160E9}" type="presOf" srcId="{60310AE7-83D1-3B4E-8995-6D97DB6EDD5A}" destId="{BF71E922-4EA4-6C40-81BB-52C05754FEDC}" srcOrd="0" destOrd="0" presId="urn:microsoft.com/office/officeart/2005/8/layout/hierarchy3"/>
    <dgm:cxn modelId="{325B2FD3-5963-7942-BBFB-C846944C1C8A}" type="presOf" srcId="{B8BBA3B5-B285-D04F-B33A-98C6B7E12284}" destId="{3B4F7657-1515-3B4A-9E9F-2783A32362C6}" srcOrd="0" destOrd="0" presId="urn:microsoft.com/office/officeart/2005/8/layout/hierarchy3"/>
    <dgm:cxn modelId="{AA51A9D9-E01B-1445-9054-56CC370FE90E}" srcId="{FDAC0EEF-2867-8D48-A596-670B0BEC4C16}" destId="{70D3CB17-4428-1B41-A981-E798FE9C162C}" srcOrd="0" destOrd="0" parTransId="{319A4AC9-9806-4C4B-9268-2E6E7165A7A9}" sibTransId="{12328DE9-01AE-214F-AA1D-29852C29C83C}"/>
    <dgm:cxn modelId="{DC73A7E9-DF35-4BD1-B36B-F4B55D0C697C}" type="presOf" srcId="{67D444C1-38D5-4380-BAE5-C1806BEB0F63}" destId="{0554FDAC-4FAD-463B-9D1A-CD155CA427FC}" srcOrd="0" destOrd="0" presId="urn:microsoft.com/office/officeart/2005/8/layout/hierarchy3"/>
    <dgm:cxn modelId="{3C5AAB90-3F4D-7E41-A878-BF2A3B84D478}" type="presParOf" srcId="{BF71E922-4EA4-6C40-81BB-52C05754FEDC}" destId="{16BC61F4-02E4-6845-9957-BCF0C1AB5819}" srcOrd="0" destOrd="0" presId="urn:microsoft.com/office/officeart/2005/8/layout/hierarchy3"/>
    <dgm:cxn modelId="{8C41BD6F-3B4B-F945-AC06-809BCCE339D6}" type="presParOf" srcId="{16BC61F4-02E4-6845-9957-BCF0C1AB5819}" destId="{EC33FC23-1F26-3449-9FE9-9C42527693F4}" srcOrd="0" destOrd="0" presId="urn:microsoft.com/office/officeart/2005/8/layout/hierarchy3"/>
    <dgm:cxn modelId="{74FB2042-8B3F-9846-9274-485392DF35C5}" type="presParOf" srcId="{EC33FC23-1F26-3449-9FE9-9C42527693F4}" destId="{89B06B49-A34C-C14E-9A65-6AD6EAD41240}" srcOrd="0" destOrd="0" presId="urn:microsoft.com/office/officeart/2005/8/layout/hierarchy3"/>
    <dgm:cxn modelId="{4A774F2B-09B3-4541-9B3A-9C763EA6DF84}" type="presParOf" srcId="{EC33FC23-1F26-3449-9FE9-9C42527693F4}" destId="{6F601061-CB9F-9D4E-B495-E7BD64D25F18}" srcOrd="1" destOrd="0" presId="urn:microsoft.com/office/officeart/2005/8/layout/hierarchy3"/>
    <dgm:cxn modelId="{D84A07B8-37A1-1440-8DA2-A3704A040119}" type="presParOf" srcId="{16BC61F4-02E4-6845-9957-BCF0C1AB5819}" destId="{5D64409F-E719-C948-9BD5-F1C09764219D}" srcOrd="1" destOrd="0" presId="urn:microsoft.com/office/officeart/2005/8/layout/hierarchy3"/>
    <dgm:cxn modelId="{655546C6-4031-0348-A8BD-A3DF40174809}" type="presParOf" srcId="{5D64409F-E719-C948-9BD5-F1C09764219D}" destId="{D05517FA-17BC-EB47-A870-4BC00045EAEB}" srcOrd="0" destOrd="0" presId="urn:microsoft.com/office/officeart/2005/8/layout/hierarchy3"/>
    <dgm:cxn modelId="{F791897C-099D-BC45-89AE-7A89430D00F3}" type="presParOf" srcId="{5D64409F-E719-C948-9BD5-F1C09764219D}" destId="{D2AB530E-AF8A-354A-981B-E5AA98432F7B}" srcOrd="1" destOrd="0" presId="urn:microsoft.com/office/officeart/2005/8/layout/hierarchy3"/>
    <dgm:cxn modelId="{507D4F6E-B8F4-3348-9244-E281FB8F2E35}" type="presParOf" srcId="{5D64409F-E719-C948-9BD5-F1C09764219D}" destId="{7C56880D-BC07-2940-A09E-E746BBBD4929}" srcOrd="2" destOrd="0" presId="urn:microsoft.com/office/officeart/2005/8/layout/hierarchy3"/>
    <dgm:cxn modelId="{0FDD3837-08CE-9549-A08B-B1858D556725}" type="presParOf" srcId="{5D64409F-E719-C948-9BD5-F1C09764219D}" destId="{8F207A02-1A17-6046-B159-8D046D4614BF}" srcOrd="3" destOrd="0" presId="urn:microsoft.com/office/officeart/2005/8/layout/hierarchy3"/>
    <dgm:cxn modelId="{CA53A450-A6BA-C346-BC80-DEF022CDAB7C}" type="presParOf" srcId="{5D64409F-E719-C948-9BD5-F1C09764219D}" destId="{1217A1DF-CDEC-6B4B-9FD0-DB7744183D20}" srcOrd="4" destOrd="0" presId="urn:microsoft.com/office/officeart/2005/8/layout/hierarchy3"/>
    <dgm:cxn modelId="{A63A324C-CB8A-1843-B2AD-981D0F850244}" type="presParOf" srcId="{5D64409F-E719-C948-9BD5-F1C09764219D}" destId="{827D4B4F-5892-2842-8A98-825DFC82A638}" srcOrd="5" destOrd="0" presId="urn:microsoft.com/office/officeart/2005/8/layout/hierarchy3"/>
    <dgm:cxn modelId="{4CD1D650-F23B-B648-B0E6-E76F678E6A67}" type="presParOf" srcId="{5D64409F-E719-C948-9BD5-F1C09764219D}" destId="{78BFEB43-B5AF-E246-A139-D1A3CE804CEF}" srcOrd="6" destOrd="0" presId="urn:microsoft.com/office/officeart/2005/8/layout/hierarchy3"/>
    <dgm:cxn modelId="{8CC4819A-D85A-E94D-ACF7-55897FA94097}" type="presParOf" srcId="{5D64409F-E719-C948-9BD5-F1C09764219D}" destId="{3B4F7657-1515-3B4A-9E9F-2783A32362C6}" srcOrd="7" destOrd="0" presId="urn:microsoft.com/office/officeart/2005/8/layout/hierarchy3"/>
    <dgm:cxn modelId="{720BC1AB-8B25-244A-9B1D-554EA4C4845F}" type="presParOf" srcId="{5D64409F-E719-C948-9BD5-F1C09764219D}" destId="{1DFB5F43-C364-BF4C-ACDD-790AFC3F885E}" srcOrd="8" destOrd="0" presId="urn:microsoft.com/office/officeart/2005/8/layout/hierarchy3"/>
    <dgm:cxn modelId="{D028D282-A1BF-D04F-B2A4-D6DD3B7C2390}" type="presParOf" srcId="{5D64409F-E719-C948-9BD5-F1C09764219D}" destId="{047B68BC-5AA9-CC44-98EA-0709215B59E6}" srcOrd="9" destOrd="0" presId="urn:microsoft.com/office/officeart/2005/8/layout/hierarchy3"/>
    <dgm:cxn modelId="{125A3E20-A398-40EB-8691-B09BE2EFB5AA}" type="presParOf" srcId="{5D64409F-E719-C948-9BD5-F1C09764219D}" destId="{45710BF2-FDAB-4C14-BEF7-0BEA0B32855E}" srcOrd="10" destOrd="0" presId="urn:microsoft.com/office/officeart/2005/8/layout/hierarchy3"/>
    <dgm:cxn modelId="{3A2D389E-018D-4197-BE59-558B73A2CC15}" type="presParOf" srcId="{5D64409F-E719-C948-9BD5-F1C09764219D}" destId="{0554FDAC-4FAD-463B-9D1A-CD155CA427FC}" srcOrd="11" destOrd="0" presId="urn:microsoft.com/office/officeart/2005/8/layout/hierarchy3"/>
    <dgm:cxn modelId="{0BE9EC06-EC13-4B3D-8A86-9E04636C2D4A}" type="presParOf" srcId="{5D64409F-E719-C948-9BD5-F1C09764219D}" destId="{9D547792-F00B-404E-8B99-A354BCDE4A9D}" srcOrd="12" destOrd="0" presId="urn:microsoft.com/office/officeart/2005/8/layout/hierarchy3"/>
    <dgm:cxn modelId="{2A868308-9C08-4ABF-A7E9-DAD49F769D0E}" type="presParOf" srcId="{5D64409F-E719-C948-9BD5-F1C09764219D}" destId="{A5445188-02A8-4A1F-8098-C9F882D0911D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3FC76-CE41-FB4F-9B98-12E5A246AD53}">
      <dsp:nvSpPr>
        <dsp:cNvPr id="0" name=""/>
        <dsp:cNvSpPr/>
      </dsp:nvSpPr>
      <dsp:spPr>
        <a:xfrm>
          <a:off x="50133" y="0"/>
          <a:ext cx="2632046" cy="638053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Pre-requisites (4)</a:t>
          </a:r>
        </a:p>
      </dsp:txBody>
      <dsp:txXfrm>
        <a:off x="68821" y="18688"/>
        <a:ext cx="2594670" cy="600677"/>
      </dsp:txXfrm>
    </dsp:sp>
    <dsp:sp modelId="{EEB2C3EB-F3DF-7047-B0D2-9DA73E75054F}">
      <dsp:nvSpPr>
        <dsp:cNvPr id="0" name=""/>
        <dsp:cNvSpPr/>
      </dsp:nvSpPr>
      <dsp:spPr>
        <a:xfrm>
          <a:off x="313338" y="638053"/>
          <a:ext cx="263204" cy="633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410"/>
              </a:lnTo>
              <a:lnTo>
                <a:pt x="263204" y="633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BC5C8-42F5-E94A-8AF4-10FB47E07FCA}">
      <dsp:nvSpPr>
        <dsp:cNvPr id="0" name=""/>
        <dsp:cNvSpPr/>
      </dsp:nvSpPr>
      <dsp:spPr>
        <a:xfrm>
          <a:off x="576542" y="851210"/>
          <a:ext cx="1344810" cy="840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C00000"/>
              </a:solidFill>
            </a:rPr>
            <a:t>Microecon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601160" y="875828"/>
        <a:ext cx="1295574" cy="791270"/>
      </dsp:txXfrm>
    </dsp:sp>
    <dsp:sp modelId="{C56B7958-7B15-0D40-BD81-EB773A45F702}">
      <dsp:nvSpPr>
        <dsp:cNvPr id="0" name=""/>
        <dsp:cNvSpPr/>
      </dsp:nvSpPr>
      <dsp:spPr>
        <a:xfrm>
          <a:off x="313338" y="638053"/>
          <a:ext cx="250065" cy="1583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174"/>
              </a:lnTo>
              <a:lnTo>
                <a:pt x="250065" y="15831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87C69-A201-B245-ABBD-E25741F5A55E}">
      <dsp:nvSpPr>
        <dsp:cNvPr id="0" name=""/>
        <dsp:cNvSpPr/>
      </dsp:nvSpPr>
      <dsp:spPr>
        <a:xfrm>
          <a:off x="563404" y="1800975"/>
          <a:ext cx="1344810" cy="840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C00000"/>
              </a:solidFill>
            </a:rPr>
            <a:t>Statistics</a:t>
          </a:r>
          <a:br>
            <a:rPr lang="en-US" sz="2000" kern="1200" dirty="0">
              <a:solidFill>
                <a:srgbClr val="C00000"/>
              </a:solidFill>
            </a:rPr>
          </a:br>
          <a:r>
            <a:rPr lang="en-US" sz="1000" kern="1200" dirty="0">
              <a:solidFill>
                <a:schemeClr val="tx1"/>
              </a:solidFill>
            </a:rPr>
            <a:t>(fulfills </a:t>
          </a:r>
          <a:r>
            <a:rPr lang="en-US" sz="1000" b="1" kern="1200" dirty="0">
              <a:solidFill>
                <a:schemeClr val="tx1"/>
              </a:solidFill>
            </a:rPr>
            <a:t>QCR</a:t>
          </a:r>
          <a:r>
            <a:rPr lang="en-US" sz="1000" kern="1200" dirty="0">
              <a:solidFill>
                <a:schemeClr val="tx1"/>
              </a:solidFill>
            </a:rPr>
            <a:t> distribution requirement)</a:t>
          </a:r>
        </a:p>
      </dsp:txBody>
      <dsp:txXfrm>
        <a:off x="588022" y="1825593"/>
        <a:ext cx="1295574" cy="791270"/>
      </dsp:txXfrm>
    </dsp:sp>
    <dsp:sp modelId="{35E73B88-C1D3-5A4C-947C-D5B2331B44B0}">
      <dsp:nvSpPr>
        <dsp:cNvPr id="0" name=""/>
        <dsp:cNvSpPr/>
      </dsp:nvSpPr>
      <dsp:spPr>
        <a:xfrm>
          <a:off x="313338" y="638053"/>
          <a:ext cx="250065" cy="2623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873"/>
              </a:lnTo>
              <a:lnTo>
                <a:pt x="250065" y="26238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CFFD6-BB86-1744-86F9-84E0C0D030BD}">
      <dsp:nvSpPr>
        <dsp:cNvPr id="0" name=""/>
        <dsp:cNvSpPr/>
      </dsp:nvSpPr>
      <dsp:spPr>
        <a:xfrm>
          <a:off x="563404" y="2738459"/>
          <a:ext cx="1344810" cy="1046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C00000"/>
              </a:solidFill>
            </a:rPr>
            <a:t>History/</a:t>
          </a:r>
          <a:br>
            <a:rPr lang="en-US" sz="2000" kern="1200" dirty="0">
              <a:solidFill>
                <a:srgbClr val="C00000"/>
              </a:solidFill>
            </a:rPr>
          </a:br>
          <a:r>
            <a:rPr lang="en-US" sz="2000" kern="1200" dirty="0">
              <a:solidFill>
                <a:srgbClr val="C00000"/>
              </a:solidFill>
            </a:rPr>
            <a:t>Politics</a:t>
          </a:r>
          <a:br>
            <a:rPr lang="en-US" sz="2000" kern="1200" dirty="0">
              <a:solidFill>
                <a:srgbClr val="C00000"/>
              </a:solidFill>
            </a:rPr>
          </a:br>
          <a:r>
            <a:rPr lang="en-US" sz="1200" kern="1200" dirty="0">
              <a:solidFill>
                <a:schemeClr val="tx1"/>
              </a:solidFill>
            </a:rPr>
            <a:t>(</a:t>
          </a:r>
          <a:r>
            <a:rPr lang="en-US" sz="1200" b="1" kern="1200" dirty="0">
              <a:solidFill>
                <a:schemeClr val="tx1"/>
              </a:solidFill>
            </a:rPr>
            <a:t>HA</a:t>
          </a:r>
          <a:r>
            <a:rPr lang="en-US" sz="1200" kern="1200" dirty="0">
              <a:solidFill>
                <a:schemeClr val="tx1"/>
              </a:solidFill>
            </a:rPr>
            <a:t> or </a:t>
          </a:r>
          <a:r>
            <a:rPr lang="en-US" sz="1200" b="1" kern="1200" dirty="0">
              <a:solidFill>
                <a:schemeClr val="tx1"/>
              </a:solidFill>
            </a:rPr>
            <a:t>SA</a:t>
          </a:r>
          <a:r>
            <a:rPr lang="en-US" sz="1200" b="0" kern="1200" dirty="0">
              <a:solidFill>
                <a:schemeClr val="tx1"/>
              </a:solidFill>
            </a:rPr>
            <a:t>)</a:t>
          </a:r>
          <a:r>
            <a:rPr lang="en-US" sz="1200" kern="1200" dirty="0">
              <a:solidFill>
                <a:schemeClr val="tx1"/>
              </a:solidFill>
            </a:rPr>
            <a:t> </a:t>
          </a:r>
        </a:p>
      </dsp:txBody>
      <dsp:txXfrm>
        <a:off x="594068" y="2769123"/>
        <a:ext cx="1283482" cy="985607"/>
      </dsp:txXfrm>
    </dsp:sp>
    <dsp:sp modelId="{53CAA654-40A4-4548-B3C4-7203820EE983}">
      <dsp:nvSpPr>
        <dsp:cNvPr id="0" name=""/>
        <dsp:cNvSpPr/>
      </dsp:nvSpPr>
      <dsp:spPr>
        <a:xfrm>
          <a:off x="313338" y="638053"/>
          <a:ext cx="239024" cy="3887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7713"/>
              </a:lnTo>
              <a:lnTo>
                <a:pt x="239024" y="38877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CFBE4-163B-8343-8931-36B895F772BA}">
      <dsp:nvSpPr>
        <dsp:cNvPr id="0" name=""/>
        <dsp:cNvSpPr/>
      </dsp:nvSpPr>
      <dsp:spPr>
        <a:xfrm>
          <a:off x="552363" y="3933391"/>
          <a:ext cx="1344810" cy="1184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C00000"/>
              </a:solidFill>
            </a:rPr>
            <a:t>Sociology / Psychology</a:t>
          </a:r>
          <a:br>
            <a:rPr lang="en-US" sz="1200" kern="1200" dirty="0">
              <a:solidFill>
                <a:srgbClr val="C00000"/>
              </a:solidFill>
            </a:rPr>
          </a:br>
          <a:r>
            <a:rPr lang="en-US" sz="1200" kern="1200" dirty="0">
              <a:solidFill>
                <a:schemeClr val="tx1"/>
              </a:solidFill>
            </a:rPr>
            <a:t>(</a:t>
          </a:r>
          <a:r>
            <a:rPr lang="en-US" sz="1200" b="1" kern="1200" dirty="0">
              <a:solidFill>
                <a:schemeClr val="tx1"/>
              </a:solidFill>
            </a:rPr>
            <a:t>SA</a:t>
          </a:r>
          <a:r>
            <a:rPr lang="en-US" sz="1200" kern="1200" dirty="0">
              <a:solidFill>
                <a:schemeClr val="tx1"/>
              </a:solidFill>
            </a:rPr>
            <a:t> or </a:t>
          </a:r>
          <a:r>
            <a:rPr lang="en-US" sz="1200" b="1" kern="1200" dirty="0">
              <a:solidFill>
                <a:schemeClr val="tx1"/>
              </a:solidFill>
            </a:rPr>
            <a:t>EC</a:t>
          </a:r>
          <a:r>
            <a:rPr lang="en-US" sz="1200" kern="1200" dirty="0">
              <a:solidFill>
                <a:schemeClr val="tx1"/>
              </a:solidFill>
            </a:rPr>
            <a:t>)</a:t>
          </a:r>
        </a:p>
      </dsp:txBody>
      <dsp:txXfrm>
        <a:off x="587063" y="3968091"/>
        <a:ext cx="1275410" cy="1115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06B49-A34C-C14E-9A65-6AD6EAD41240}">
      <dsp:nvSpPr>
        <dsp:cNvPr id="0" name=""/>
        <dsp:cNvSpPr/>
      </dsp:nvSpPr>
      <dsp:spPr>
        <a:xfrm>
          <a:off x="794077" y="8924"/>
          <a:ext cx="2453321" cy="527124"/>
        </a:xfrm>
        <a:prstGeom prst="roundRect">
          <a:avLst>
            <a:gd name="adj" fmla="val 10000"/>
          </a:avLst>
        </a:prstGeom>
        <a:solidFill>
          <a:srgbClr val="004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Core Courses (6)</a:t>
          </a:r>
        </a:p>
      </dsp:txBody>
      <dsp:txXfrm>
        <a:off x="809516" y="24363"/>
        <a:ext cx="2422443" cy="496246"/>
      </dsp:txXfrm>
    </dsp:sp>
    <dsp:sp modelId="{D05517FA-17BC-EB47-A870-4BC00045EAEB}">
      <dsp:nvSpPr>
        <dsp:cNvPr id="0" name=""/>
        <dsp:cNvSpPr/>
      </dsp:nvSpPr>
      <dsp:spPr>
        <a:xfrm>
          <a:off x="1039409" y="536048"/>
          <a:ext cx="308671" cy="400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951"/>
              </a:lnTo>
              <a:lnTo>
                <a:pt x="308671" y="400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B530E-AF8A-354A-981B-E5AA98432F7B}">
      <dsp:nvSpPr>
        <dsp:cNvPr id="0" name=""/>
        <dsp:cNvSpPr/>
      </dsp:nvSpPr>
      <dsp:spPr>
        <a:xfrm>
          <a:off x="1348080" y="620499"/>
          <a:ext cx="1719580" cy="633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rgbClr val="003CFF"/>
              </a:solidFill>
            </a:rPr>
            <a:t>SPI 298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3CFF"/>
              </a:solidFill>
            </a:rPr>
            <a:t>Intro to Public Policy</a:t>
          </a:r>
          <a:br>
            <a:rPr lang="en-US" sz="1600" kern="1200" dirty="0">
              <a:solidFill>
                <a:srgbClr val="003CFF"/>
              </a:solidFill>
            </a:rPr>
          </a:br>
          <a:r>
            <a:rPr lang="en-US" sz="1100" kern="1200" dirty="0">
              <a:solidFill>
                <a:srgbClr val="FF0000"/>
              </a:solidFill>
            </a:rPr>
            <a:t>(</a:t>
          </a:r>
          <a:r>
            <a:rPr lang="en-US" sz="1100" b="1" kern="1200" dirty="0">
              <a:solidFill>
                <a:srgbClr val="FF0000"/>
              </a:solidFill>
            </a:rPr>
            <a:t>FALL</a:t>
          </a:r>
          <a:r>
            <a:rPr lang="en-US" sz="1100" kern="1200" dirty="0">
              <a:solidFill>
                <a:srgbClr val="FF0000"/>
              </a:solidFill>
            </a:rPr>
            <a:t> ONLY)</a:t>
          </a:r>
        </a:p>
      </dsp:txBody>
      <dsp:txXfrm>
        <a:off x="1366620" y="639039"/>
        <a:ext cx="1682500" cy="595922"/>
      </dsp:txXfrm>
    </dsp:sp>
    <dsp:sp modelId="{7C56880D-BC07-2940-A09E-E746BBBD4929}">
      <dsp:nvSpPr>
        <dsp:cNvPr id="0" name=""/>
        <dsp:cNvSpPr/>
      </dsp:nvSpPr>
      <dsp:spPr>
        <a:xfrm>
          <a:off x="1039409" y="536048"/>
          <a:ext cx="306039" cy="1203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182"/>
              </a:lnTo>
              <a:lnTo>
                <a:pt x="306039" y="12031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07A02-1A17-6046-B159-8D046D4614BF}">
      <dsp:nvSpPr>
        <dsp:cNvPr id="0" name=""/>
        <dsp:cNvSpPr/>
      </dsp:nvSpPr>
      <dsp:spPr>
        <a:xfrm>
          <a:off x="1345449" y="1323129"/>
          <a:ext cx="1722212" cy="832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rgbClr val="003CFF"/>
              </a:solidFill>
            </a:rPr>
            <a:t>SPI 299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3CFF"/>
              </a:solidFill>
            </a:rPr>
            <a:t>Research Design</a:t>
          </a:r>
          <a:br>
            <a:rPr lang="en-US" sz="2000" kern="1200" dirty="0">
              <a:solidFill>
                <a:srgbClr val="003CFF"/>
              </a:solidFill>
            </a:rPr>
          </a:br>
          <a:r>
            <a:rPr lang="en-US" sz="1100" kern="1200" dirty="0">
              <a:solidFill>
                <a:srgbClr val="FF0000"/>
              </a:solidFill>
            </a:rPr>
            <a:t>(</a:t>
          </a:r>
          <a:r>
            <a:rPr lang="en-US" sz="1100" b="1" kern="1200" dirty="0">
              <a:solidFill>
                <a:srgbClr val="FF0000"/>
              </a:solidFill>
            </a:rPr>
            <a:t>FALL</a:t>
          </a:r>
          <a:r>
            <a:rPr lang="en-US" sz="1100" kern="1200" dirty="0">
              <a:solidFill>
                <a:srgbClr val="FF0000"/>
              </a:solidFill>
            </a:rPr>
            <a:t> ONLY)</a:t>
          </a:r>
          <a:br>
            <a:rPr lang="en-US" sz="1100" kern="1200" dirty="0">
              <a:solidFill>
                <a:srgbClr val="FF0000"/>
              </a:solidFill>
            </a:rPr>
          </a:br>
          <a:r>
            <a:rPr lang="en-US" sz="1000" i="1" kern="1200" dirty="0">
              <a:solidFill>
                <a:srgbClr val="FF0000"/>
              </a:solidFill>
            </a:rPr>
            <a:t>Currently non-credit bearing</a:t>
          </a:r>
        </a:p>
      </dsp:txBody>
      <dsp:txXfrm>
        <a:off x="1369823" y="1347503"/>
        <a:ext cx="1673464" cy="783454"/>
      </dsp:txXfrm>
    </dsp:sp>
    <dsp:sp modelId="{1217A1DF-CDEC-6B4B-9FD0-DB7744183D20}">
      <dsp:nvSpPr>
        <dsp:cNvPr id="0" name=""/>
        <dsp:cNvSpPr/>
      </dsp:nvSpPr>
      <dsp:spPr>
        <a:xfrm>
          <a:off x="1039409" y="536048"/>
          <a:ext cx="306039" cy="206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251"/>
              </a:lnTo>
              <a:lnTo>
                <a:pt x="306039" y="2061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D4B4F-5892-2842-8A98-825DFC82A638}">
      <dsp:nvSpPr>
        <dsp:cNvPr id="0" name=""/>
        <dsp:cNvSpPr/>
      </dsp:nvSpPr>
      <dsp:spPr>
        <a:xfrm>
          <a:off x="1345449" y="2235887"/>
          <a:ext cx="1722212" cy="72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rgbClr val="003CFF"/>
              </a:solidFill>
            </a:rPr>
            <a:t>SPI 300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3CFF"/>
              </a:solidFill>
            </a:rPr>
            <a:t>Research Seminar </a:t>
          </a:r>
          <a:br>
            <a:rPr lang="en-US" sz="2400" kern="1200" dirty="0">
              <a:solidFill>
                <a:srgbClr val="003CFF"/>
              </a:solidFill>
            </a:rPr>
          </a:br>
          <a:r>
            <a:rPr lang="en-US" sz="1100" kern="1200" dirty="0">
              <a:solidFill>
                <a:srgbClr val="FF0000"/>
              </a:solidFill>
            </a:rPr>
            <a:t>(</a:t>
          </a:r>
          <a:r>
            <a:rPr lang="en-US" sz="1100" b="1" kern="1200" dirty="0">
              <a:solidFill>
                <a:srgbClr val="FF0000"/>
              </a:solidFill>
            </a:rPr>
            <a:t>SPRING</a:t>
          </a:r>
          <a:r>
            <a:rPr lang="en-US" sz="1100" kern="1200" dirty="0">
              <a:solidFill>
                <a:srgbClr val="FF0000"/>
              </a:solidFill>
            </a:rPr>
            <a:t> ONLY)</a:t>
          </a:r>
        </a:p>
      </dsp:txBody>
      <dsp:txXfrm>
        <a:off x="1366620" y="2257058"/>
        <a:ext cx="1679870" cy="680482"/>
      </dsp:txXfrm>
    </dsp:sp>
    <dsp:sp modelId="{78BFEB43-B5AF-E246-A139-D1A3CE804CEF}">
      <dsp:nvSpPr>
        <dsp:cNvPr id="0" name=""/>
        <dsp:cNvSpPr/>
      </dsp:nvSpPr>
      <dsp:spPr>
        <a:xfrm>
          <a:off x="1039409" y="536048"/>
          <a:ext cx="304724" cy="2922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348"/>
              </a:lnTo>
              <a:lnTo>
                <a:pt x="304724" y="292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F7657-1515-3B4A-9E9F-2783A32362C6}">
      <dsp:nvSpPr>
        <dsp:cNvPr id="0" name=""/>
        <dsp:cNvSpPr/>
      </dsp:nvSpPr>
      <dsp:spPr>
        <a:xfrm>
          <a:off x="1344133" y="3056609"/>
          <a:ext cx="1706482" cy="803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rgbClr val="003CFF"/>
              </a:solidFill>
            </a:rPr>
            <a:t>SPI 301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3CFF"/>
              </a:solidFill>
            </a:rPr>
            <a:t>Policy Task Force</a:t>
          </a:r>
          <a:br>
            <a:rPr lang="en-US" sz="2000" kern="1200" dirty="0">
              <a:solidFill>
                <a:srgbClr val="003CFF"/>
              </a:solidFill>
            </a:rPr>
          </a:br>
          <a:r>
            <a:rPr lang="en-US" sz="1100" kern="1200" dirty="0">
              <a:solidFill>
                <a:srgbClr val="FF0000"/>
              </a:solidFill>
            </a:rPr>
            <a:t>(FALL or SPRING)</a:t>
          </a:r>
        </a:p>
      </dsp:txBody>
      <dsp:txXfrm>
        <a:off x="1367669" y="3080145"/>
        <a:ext cx="1659410" cy="756502"/>
      </dsp:txXfrm>
    </dsp:sp>
    <dsp:sp modelId="{1DFB5F43-C364-BF4C-ACDD-790AFC3F885E}">
      <dsp:nvSpPr>
        <dsp:cNvPr id="0" name=""/>
        <dsp:cNvSpPr/>
      </dsp:nvSpPr>
      <dsp:spPr>
        <a:xfrm>
          <a:off x="1039409" y="536048"/>
          <a:ext cx="288606" cy="3739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9211"/>
              </a:lnTo>
              <a:lnTo>
                <a:pt x="288606" y="37392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B68BC-5AA9-CC44-98EA-0709215B59E6}">
      <dsp:nvSpPr>
        <dsp:cNvPr id="0" name=""/>
        <dsp:cNvSpPr/>
      </dsp:nvSpPr>
      <dsp:spPr>
        <a:xfrm>
          <a:off x="1328016" y="4005739"/>
          <a:ext cx="1727896" cy="539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3CFF"/>
              </a:solidFill>
            </a:rPr>
            <a:t>Intermediate Economics</a:t>
          </a:r>
        </a:p>
      </dsp:txBody>
      <dsp:txXfrm>
        <a:off x="1343804" y="4021527"/>
        <a:ext cx="1696320" cy="507466"/>
      </dsp:txXfrm>
    </dsp:sp>
    <dsp:sp modelId="{45710BF2-FDAB-4C14-BEF7-0BEA0B32855E}">
      <dsp:nvSpPr>
        <dsp:cNvPr id="0" name=""/>
        <dsp:cNvSpPr/>
      </dsp:nvSpPr>
      <dsp:spPr>
        <a:xfrm>
          <a:off x="1039409" y="536048"/>
          <a:ext cx="288606" cy="4376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6958"/>
              </a:lnTo>
              <a:lnTo>
                <a:pt x="288606" y="43769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4FDAC-4FAD-463B-9D1A-CD155CA427FC}">
      <dsp:nvSpPr>
        <dsp:cNvPr id="0" name=""/>
        <dsp:cNvSpPr/>
      </dsp:nvSpPr>
      <dsp:spPr>
        <a:xfrm>
          <a:off x="1328016" y="4631536"/>
          <a:ext cx="1714756" cy="562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3CFF"/>
              </a:solidFill>
            </a:rPr>
            <a:t>Power &amp; Identity</a:t>
          </a:r>
          <a:br>
            <a:rPr lang="en-US" sz="1100" kern="1200" dirty="0">
              <a:solidFill>
                <a:srgbClr val="003CFF"/>
              </a:solidFill>
            </a:rPr>
          </a:br>
          <a:r>
            <a:rPr lang="en-US" sz="1400" kern="1200" dirty="0">
              <a:solidFill>
                <a:schemeClr val="tx1"/>
              </a:solidFill>
            </a:rPr>
            <a:t>(</a:t>
          </a:r>
          <a:r>
            <a:rPr lang="en-US" sz="1400" b="1" kern="1200" dirty="0">
              <a:solidFill>
                <a:schemeClr val="tx1"/>
              </a:solidFill>
            </a:rPr>
            <a:t>CD</a:t>
          </a:r>
          <a:r>
            <a:rPr lang="en-US" sz="1400" kern="1200" dirty="0">
              <a:solidFill>
                <a:schemeClr val="tx1"/>
              </a:solidFill>
            </a:rPr>
            <a:t>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344504" y="4648024"/>
        <a:ext cx="1681780" cy="529966"/>
      </dsp:txXfrm>
    </dsp:sp>
    <dsp:sp modelId="{9D547792-F00B-404E-8B99-A354BCDE4A9D}">
      <dsp:nvSpPr>
        <dsp:cNvPr id="0" name=""/>
        <dsp:cNvSpPr/>
      </dsp:nvSpPr>
      <dsp:spPr>
        <a:xfrm>
          <a:off x="1039409" y="536048"/>
          <a:ext cx="302556" cy="4999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824"/>
              </a:lnTo>
              <a:lnTo>
                <a:pt x="302556" y="4999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45188-02A8-4A1F-8098-C9F882D0911D}">
      <dsp:nvSpPr>
        <dsp:cNvPr id="0" name=""/>
        <dsp:cNvSpPr/>
      </dsp:nvSpPr>
      <dsp:spPr>
        <a:xfrm>
          <a:off x="1341966" y="5296039"/>
          <a:ext cx="1725695" cy="479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3CFF"/>
              </a:solidFill>
            </a:rPr>
            <a:t>Ethics</a:t>
          </a:r>
          <a:br>
            <a:rPr lang="en-US" sz="1100" kern="1200" dirty="0">
              <a:solidFill>
                <a:srgbClr val="003CFF"/>
              </a:solidFill>
            </a:rPr>
          </a:br>
          <a:r>
            <a:rPr lang="en-US" sz="1400" kern="1200" dirty="0">
              <a:solidFill>
                <a:schemeClr val="tx1"/>
              </a:solidFill>
            </a:rPr>
            <a:t>(</a:t>
          </a:r>
          <a:r>
            <a:rPr lang="en-US" sz="1400" b="1" kern="1200" dirty="0">
              <a:solidFill>
                <a:schemeClr val="tx1"/>
              </a:solidFill>
            </a:rPr>
            <a:t>EM</a:t>
          </a:r>
          <a:r>
            <a:rPr lang="en-US" sz="1400" kern="1200" dirty="0">
              <a:solidFill>
                <a:schemeClr val="tx1"/>
              </a:solidFill>
            </a:rPr>
            <a:t>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356015" y="5310088"/>
        <a:ext cx="1697597" cy="451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5FA3FE-E8D9-2D89-FE0D-8EA08DD93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C7FB8-1242-7C13-67AA-B3C171F2F0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A0324-8B55-DE40-AD6F-A47AAA168B4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DB7F4-2381-D072-C6B6-288D48C0FF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B988E-5CB7-223D-85ED-C65369EB79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6C482-E632-E544-94EC-BEBB85A2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32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2C2B964-25EB-3045-9323-2F49B96AD9AE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8B00C07-A04A-5349-98EA-BD0CCD048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2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Curriculum linked to electives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7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15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45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6747A-B607-F8E2-6EF3-F3E90B4FF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B944D3-CB3F-9ADF-2CA8-9D2E97F26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D25B26-5E7B-C2C0-0E29-AE375EF17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52AA9-00D0-51B1-558F-3971C0653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8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7C298-8701-2391-FF45-880B904B1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0569C6-1868-4E08-C68B-0063A8E65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734EA-7FA1-4F87-D4F8-85B3845FD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This course is credit bearing and not tied to the JIW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49D23-AC8D-4C35-AC4B-AB5EA5770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2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DCD02-F679-F992-F819-89E226DF7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6C25A-F770-F959-BC07-4834E5AE2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9DD0A6-8DFB-07EA-EF8E-AD4D844E3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This course is credit bearing and not tied to the JIW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4854A-71E5-8DB5-57A8-AF227EB81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0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439A9-D713-2D91-9C49-3A15F4C7C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CF9255-F74E-6762-914F-AFCE998FA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366D46-4781-748D-9A59-9BAD226A8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This course is credit bearing and not tied to the JR Independent Work</a:t>
            </a:r>
          </a:p>
          <a:p>
            <a:endParaRPr lang="en-US" sz="1200" b="1" dirty="0"/>
          </a:p>
          <a:p>
            <a:r>
              <a:rPr lang="en-US" sz="1200" b="1" dirty="0"/>
              <a:t>Reminder: OIP will be presenting after 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23922-4C9B-394C-30F8-34403D5A22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3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8B4E7-6CC0-2C94-29A7-0BDCDBDC9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FD6E68-E7FC-8E69-FBD8-49D0564DF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9BF2B9-6552-74E3-2E33-32863DBEB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form needed for Thematic depth – default Disciplinary Depth</a:t>
            </a:r>
          </a:p>
          <a:p>
            <a:r>
              <a:rPr lang="en-US" dirty="0"/>
              <a:t>Make sure that the course(s) you are looking at are approved on our electives list.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40EC2-D9CC-4362-330D-4E0C0E0BE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9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29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C022E-44F3-7401-ED79-A6B45A52C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27986-A24F-F942-BE5A-FB80BE996B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9C36BB-6A91-EBEE-E0F1-50D544D86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This course is credit bearing and not tied to the JIW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352B1-B448-0993-381D-358C9FA65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5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4C8FD-A895-4A0B-0D9F-9F30CAEE7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3C5B5-4D3D-2536-5989-120F7344F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57C40-4DB3-6DEF-0C9F-53E3643B2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This course is credit bearing and not tied to the JIW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F905C-6A74-CB4E-C22D-D91D3FEB1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2C53-8CB9-3449-A2BE-8A7752EA7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5DD1C-0FD0-6044-AE46-1BED8C70D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DAAAD-0CCF-1548-B316-7CCF05B7E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F28-49CA-8247-9A05-50A733D9BEA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A6A29-67A8-D741-A1BC-6575D98E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5A668-3032-D340-B435-9DECC475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DF4B-7385-834C-A59A-50949B30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7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653A-A9A6-7242-BA7A-0B92E9D5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AD9B2-7FF8-EF43-B1DC-1AC4A5F9D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67DE8-DE70-1C49-83F7-C1727F22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F28-49CA-8247-9A05-50A733D9BEA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E4D77-2BFB-FF4E-B6E7-3A55C83C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F0AD7-B92A-C048-95D9-4ADBC9E5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DF4B-7385-834C-A59A-50949B30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6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92B22-497F-2148-AA22-EF5C7EDB9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DE611-FD93-1E42-AC48-3917C5C3E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5105F-1ED3-D24A-B2DC-0C1C0478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F28-49CA-8247-9A05-50A733D9BEA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C3C5A-CDBB-C748-9999-4ECAF43C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272FA-E12B-684B-ACA1-0071D0B8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DF4B-7385-834C-A59A-50949B30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0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BFBA-0E46-8E4A-B64D-0ED594EC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4F533-D3BC-5646-94F6-FE951742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338F-42EC-1746-A014-3FE9C620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F28-49CA-8247-9A05-50A733D9BEA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34DBD-E31C-1641-8D7F-DA51E9E6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5A32-4C14-1A47-B3A8-CA5CC1F1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DF4B-7385-834C-A59A-50949B30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9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80C8-7DD8-1D40-A064-F1AF62CE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3C5FA-986A-4249-8D02-E6DA7359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9128F-325E-A84A-9B74-A3AEE9ED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F28-49CA-8247-9A05-50A733D9BEA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E4840-1923-2F4E-A0F8-122BF549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B131C-E41C-F846-A462-6053C31A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DF4B-7385-834C-A59A-50949B30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FEA1E-0A85-9642-8431-B84F133D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0E521-FA3D-B44C-9EE2-3D587B11D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1C1B5-6F1B-0742-BADD-CE1FD1460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A4E47-2A26-914E-A801-3624E813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F28-49CA-8247-9A05-50A733D9BEA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B452-878A-2847-A254-399EC5D4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5C9F0-B115-9346-A672-0709E23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DF4B-7385-834C-A59A-50949B30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3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EC6A-433F-2344-9092-93C181B4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0482F-447D-E14E-A0A6-B68A31891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26DE5-CD88-BC4D-AB3C-18EAC487C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B5E21-2F36-AB45-957E-C9E2C9BE8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5A77F-9BA1-FD44-A50B-2F105C988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D203C-52B5-3A41-A67B-36D38D7A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F28-49CA-8247-9A05-50A733D9BEA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BBEAA-9765-F54A-862D-67BABDE4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E2B578-8BEB-1F4E-9171-867F811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DF4B-7385-834C-A59A-50949B30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0EA85-3114-0B4E-95F4-4BB01B19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5BFED-71F5-C045-AF48-CADA7EFF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F28-49CA-8247-9A05-50A733D9BEA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F38E5-6574-6642-9BE0-20BEB13E8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BE979-6AB7-924B-9784-AAACE0F1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DF4B-7385-834C-A59A-50949B30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50549-87DA-3C45-8BDA-01263A54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F28-49CA-8247-9A05-50A733D9BEA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E1CAEE-7616-A444-B00A-ECC486B7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BFB31-2183-4047-85B8-491090E2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DF4B-7385-834C-A59A-50949B30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9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09A5-DE51-F34D-84FC-3082CA68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AC3CC-EDB2-5344-BE6E-6390B6BE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09590-1D53-624D-B8B2-53F30AC44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2437C-F8B2-424E-A04B-8BC7BB30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F28-49CA-8247-9A05-50A733D9BEA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07AE9-E92A-0D46-8A21-9015C3AC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17F79-ABFB-FC47-BEF5-22C584A3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DF4B-7385-834C-A59A-50949B30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6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8DE5-E45F-BA4B-A6FA-BFEDDB56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86EF6-978E-2745-80CE-89D724711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F744B-6558-114B-9E43-597BE32C9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BA1C-7168-A24A-8128-500E78EC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F28-49CA-8247-9A05-50A733D9BEA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57CA7-322B-1C47-B0F8-71B58481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86649-DE13-4142-ADB3-69C3E302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DF4B-7385-834C-A59A-50949B30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6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E663E9-6E2D-0E4E-A0F1-C231767B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B719E-D184-274C-A393-02074D199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D12D5-09B0-B642-8D0B-096414D26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9CF28-49CA-8247-9A05-50A733D9BEA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EBBE7-9BC0-2B4B-8937-BD19CD4BC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83CEE-E8DE-4349-B40D-87CA9055A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4DF4B-7385-834C-A59A-50949B30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2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EanBOrEncVJc_z8rzhFcXH0Apsn3MnUmFpg0OH3n2E/edit?gid=1708465218#gid=170846521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spiaugrd@Princeton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5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EanBOrEncVJc_z8rzhFcXH0Apsn3MnUmFpg0OH3n2E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EanBOrEncVJc_z8rzhFcXH0Apsn3MnUmFpg0OH3n2E/edit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B78DA7-D7FA-35FC-2219-0CC9CEB51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7" t="4979" b="261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close-up of a structure&#10;&#10;Description automatically generated">
            <a:extLst>
              <a:ext uri="{FF2B5EF4-FFF2-40B4-BE49-F238E27FC236}">
                <a16:creationId xmlns:a16="http://schemas.microsoft.com/office/drawing/2014/main" id="{ED4D5189-CA86-8C85-3D49-E4E24D8DAC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18316" t="15115" r="13273" b="232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5C77E9-8A85-B844-E3BD-F5B421472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82" y="2225673"/>
            <a:ext cx="11223812" cy="1571007"/>
          </a:xfrm>
        </p:spPr>
        <p:txBody>
          <a:bodyPr lIns="0" anchor="ctr"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Undergraduate </a:t>
            </a:r>
            <a:b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Major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9E761-48F7-401B-301B-246488F84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682" y="3883900"/>
            <a:ext cx="9144000" cy="625474"/>
          </a:xfrm>
        </p:spPr>
        <p:txBody>
          <a:bodyPr lIns="0" anchor="ctr">
            <a:noAutofit/>
          </a:bodyPr>
          <a:lstStyle/>
          <a:p>
            <a:pPr algn="l"/>
            <a:r>
              <a:rPr lang="en-US" sz="2800" i="1" dirty="0">
                <a:solidFill>
                  <a:schemeClr val="bg1"/>
                </a:solidFill>
                <a:latin typeface="Garamond" panose="02020404030301010803" pitchFamily="18" charset="0"/>
              </a:rPr>
              <a:t>with</a:t>
            </a:r>
            <a:r>
              <a:rPr lang="en-US" sz="2800" dirty="0">
                <a:solidFill>
                  <a:schemeClr val="bg1"/>
                </a:solidFill>
              </a:rPr>
              <a:t> Zacharia Ahmed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B14D4-37B9-1005-E7CE-6B3F0B674A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9576475" y="6093446"/>
            <a:ext cx="2109019" cy="45719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6A945EA-D2DC-5148-E880-51EF66D648E3}"/>
              </a:ext>
            </a:extLst>
          </p:cNvPr>
          <p:cNvSpPr txBox="1">
            <a:spLocks/>
          </p:cNvSpPr>
          <p:nvPr/>
        </p:nvSpPr>
        <p:spPr>
          <a:xfrm>
            <a:off x="461681" y="1512979"/>
            <a:ext cx="10576433" cy="6254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bg1"/>
                </a:solidFill>
              </a:rPr>
              <a:t>Princeton School of Public and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1331361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BF39C-2740-BC53-3A5F-7F22062E3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DB6E0A-239C-0763-6327-89A275B7EB89}"/>
              </a:ext>
            </a:extLst>
          </p:cNvPr>
          <p:cNvSpPr txBox="1">
            <a:spLocks/>
          </p:cNvSpPr>
          <p:nvPr/>
        </p:nvSpPr>
        <p:spPr>
          <a:xfrm>
            <a:off x="3178264" y="1016593"/>
            <a:ext cx="5835472" cy="6464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CAB58-F2AB-EC37-3681-41F6BCADC5FB}"/>
              </a:ext>
            </a:extLst>
          </p:cNvPr>
          <p:cNvSpPr txBox="1"/>
          <p:nvPr/>
        </p:nvSpPr>
        <p:spPr>
          <a:xfrm>
            <a:off x="1858366" y="2105561"/>
            <a:ext cx="8475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46FF"/>
                </a:solidFill>
                <a:latin typeface="Garamond" panose="02020404030301010803" pitchFamily="18" charset="0"/>
                <a:hlinkClick r:id="rId3"/>
              </a:rPr>
              <a:t>Master Course List</a:t>
            </a:r>
            <a:endParaRPr lang="en-US" sz="8000" b="1" dirty="0">
              <a:solidFill>
                <a:srgbClr val="0046FF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A0033-A600-1211-45D4-D84C85EC04C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30480" y="6219826"/>
            <a:ext cx="12252960" cy="6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7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8"/>
    </mc:Choice>
    <mc:Fallback xmlns="">
      <p:transition spd="slow" advTm="115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87C0E-4FC8-37C6-B0D2-FF750894E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13114E-9B0D-6E28-A1CA-D2AC0CB3F508}"/>
              </a:ext>
            </a:extLst>
          </p:cNvPr>
          <p:cNvSpPr txBox="1">
            <a:spLocks/>
          </p:cNvSpPr>
          <p:nvPr/>
        </p:nvSpPr>
        <p:spPr>
          <a:xfrm>
            <a:off x="3178264" y="1016593"/>
            <a:ext cx="5835472" cy="6464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E1F71-AC14-339D-A040-67CB7FD1F5C9}"/>
              </a:ext>
            </a:extLst>
          </p:cNvPr>
          <p:cNvSpPr txBox="1"/>
          <p:nvPr/>
        </p:nvSpPr>
        <p:spPr>
          <a:xfrm>
            <a:off x="941574" y="1011120"/>
            <a:ext cx="5568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46FF"/>
                </a:solidFill>
                <a:latin typeface="Garamond" panose="02020404030301010803" pitchFamily="18" charset="0"/>
              </a:rPr>
              <a:t>Tracking Progress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89737-1352-B5AF-2B91-F37A1A3B1E31}"/>
              </a:ext>
            </a:extLst>
          </p:cNvPr>
          <p:cNvSpPr txBox="1"/>
          <p:nvPr/>
        </p:nvSpPr>
        <p:spPr>
          <a:xfrm>
            <a:off x="536337" y="2205845"/>
            <a:ext cx="63791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Fillable PDF found on the SPIA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Use in collaboration with your advisor to ensure you are on track with all SPIA course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Strongly encourage all students to start using this now!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4FBAD-4F7D-35F8-A8E4-C727B6FB16EB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9806285" y="6217390"/>
            <a:ext cx="2109019" cy="457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7E875-C069-FF28-A9D9-562E9768644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4340"/>
            <a:ext cx="14962238" cy="638174"/>
          </a:xfrm>
          <a:prstGeom prst="rect">
            <a:avLst/>
          </a:prstGeom>
        </p:spPr>
      </p:pic>
      <p:pic>
        <p:nvPicPr>
          <p:cNvPr id="6" name="Picture 5" descr="A document with text and numbers&#10;&#10;AI-generated content may be incorrect.">
            <a:extLst>
              <a:ext uri="{FF2B5EF4-FFF2-40B4-BE49-F238E27FC236}">
                <a16:creationId xmlns:a16="http://schemas.microsoft.com/office/drawing/2014/main" id="{084A9F73-6EDC-205D-8C0D-C20E43C52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451" y="-1"/>
            <a:ext cx="4815993" cy="68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8"/>
    </mc:Choice>
    <mc:Fallback xmlns="">
      <p:transition spd="slow" advTm="1151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46EFE7A-6850-1C41-9FCD-F6407D9C212C}"/>
              </a:ext>
            </a:extLst>
          </p:cNvPr>
          <p:cNvSpPr txBox="1"/>
          <p:nvPr/>
        </p:nvSpPr>
        <p:spPr>
          <a:xfrm>
            <a:off x="2030791" y="58523"/>
            <a:ext cx="8130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46FF"/>
                </a:solidFill>
                <a:latin typeface="Garamond" panose="02020404030301010803" pitchFamily="18" charset="0"/>
              </a:rPr>
              <a:t>Things to keep in mind…..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DDD47-C85E-413C-94E2-94DF7FFEABCA}"/>
              </a:ext>
            </a:extLst>
          </p:cNvPr>
          <p:cNvSpPr txBox="1"/>
          <p:nvPr/>
        </p:nvSpPr>
        <p:spPr>
          <a:xfrm>
            <a:off x="460231" y="1216807"/>
            <a:ext cx="1127153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46FF"/>
                </a:solidFill>
                <a:latin typeface="Garamond" panose="02020404030301010803" pitchFamily="18" charset="0"/>
              </a:rPr>
              <a:t>Regional Focus</a:t>
            </a:r>
            <a:r>
              <a:rPr lang="en-US" sz="4000" dirty="0">
                <a:solidFill>
                  <a:srgbClr val="0046FF"/>
                </a:solidFill>
                <a:latin typeface="Garamond" panose="02020404030301010803" pitchFamily="18" charset="0"/>
              </a:rPr>
              <a:t> </a:t>
            </a:r>
            <a:br>
              <a:rPr lang="en-US" sz="2000" dirty="0">
                <a:solidFill>
                  <a:srgbClr val="0046FF"/>
                </a:solidFill>
              </a:rPr>
            </a:br>
            <a:r>
              <a:rPr lang="en-US" sz="2400" dirty="0"/>
              <a:t>Across the SPIA prerequisites, core, and electives, </a:t>
            </a:r>
          </a:p>
          <a:p>
            <a:pPr algn="ctr"/>
            <a:r>
              <a:rPr lang="en-US" sz="2400" dirty="0"/>
              <a:t>at least </a:t>
            </a:r>
            <a:r>
              <a:rPr lang="en-US" sz="2400" b="1" dirty="0"/>
              <a:t>two courses </a:t>
            </a:r>
            <a:r>
              <a:rPr lang="en-US" sz="2400" dirty="0"/>
              <a:t>must have a substantive </a:t>
            </a:r>
          </a:p>
          <a:p>
            <a:pPr algn="ctr"/>
            <a:r>
              <a:rPr lang="en-US" sz="2400" dirty="0"/>
              <a:t>focus on one particular continent.</a:t>
            </a:r>
          </a:p>
          <a:p>
            <a:pPr algn="ctr"/>
            <a:r>
              <a:rPr lang="en-US" sz="2400" b="1" dirty="0"/>
              <a:t>AB general requirements will not be taken into consideration for this.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A48742-48A0-26E3-5F2E-1ECF51303285}"/>
              </a:ext>
            </a:extLst>
          </p:cNvPr>
          <p:cNvSpPr txBox="1"/>
          <p:nvPr/>
        </p:nvSpPr>
        <p:spPr>
          <a:xfrm>
            <a:off x="62575" y="3413926"/>
            <a:ext cx="120668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46FF"/>
                </a:solidFill>
                <a:latin typeface="Garamond" panose="02020404030301010803" pitchFamily="18" charset="0"/>
              </a:rPr>
              <a:t>Notes</a:t>
            </a:r>
            <a:br>
              <a:rPr lang="en-US" sz="2400" dirty="0">
                <a:solidFill>
                  <a:srgbClr val="0046FF"/>
                </a:solidFill>
              </a:rPr>
            </a:br>
            <a:r>
              <a:rPr lang="en-US" sz="2400" dirty="0"/>
              <a:t>No course may count as two (2) prerequisites, or core, or elective courses.</a:t>
            </a:r>
          </a:p>
          <a:p>
            <a:pPr algn="ctr"/>
            <a:r>
              <a:rPr lang="en-US" sz="2400" dirty="0"/>
              <a:t>A single course may double or triple count as a prerequisite, core, and/or elective.</a:t>
            </a:r>
          </a:p>
          <a:p>
            <a:pPr algn="ctr"/>
            <a:r>
              <a:rPr lang="en-US" sz="2400" dirty="0"/>
              <a:t>Among the six (6) electives, </a:t>
            </a:r>
            <a:r>
              <a:rPr lang="en-US" sz="2400" u="sng" dirty="0"/>
              <a:t>only three (3) courses</a:t>
            </a:r>
            <a:r>
              <a:rPr lang="en-US" sz="2400" dirty="0"/>
              <a:t> may come from a single department.</a:t>
            </a:r>
          </a:p>
          <a:p>
            <a:pPr algn="ctr"/>
            <a:r>
              <a:rPr lang="en-US" sz="2400" dirty="0"/>
              <a:t>Across entire concentration, a </a:t>
            </a:r>
            <a:r>
              <a:rPr lang="en-US" sz="2400" u="sng" dirty="0"/>
              <a:t>maximum of five (5) courses </a:t>
            </a:r>
            <a:r>
              <a:rPr lang="en-US" sz="2400" dirty="0"/>
              <a:t>may come from a single department, not including SPI courses.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E3A9D3-0754-031D-AF4D-F96716EB09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30480" y="6219826"/>
            <a:ext cx="12252960" cy="6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8"/>
    </mc:Choice>
    <mc:Fallback xmlns="">
      <p:transition spd="slow" advTm="1151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CD6AB9-CC65-6048-9794-CAA34010442C}"/>
              </a:ext>
            </a:extLst>
          </p:cNvPr>
          <p:cNvSpPr txBox="1"/>
          <p:nvPr/>
        </p:nvSpPr>
        <p:spPr>
          <a:xfrm>
            <a:off x="2464075" y="416624"/>
            <a:ext cx="6957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46FF"/>
                </a:solidFill>
                <a:latin typeface="Garamond" panose="02020404030301010803" pitchFamily="18" charset="0"/>
              </a:rPr>
              <a:t>SPIA CULTURAL / </a:t>
            </a:r>
          </a:p>
          <a:p>
            <a:pPr algn="ctr"/>
            <a:r>
              <a:rPr lang="en-US" sz="3600" b="1" dirty="0">
                <a:solidFill>
                  <a:srgbClr val="0046FF"/>
                </a:solidFill>
                <a:latin typeface="Garamond" panose="02020404030301010803" pitchFamily="18" charset="0"/>
              </a:rPr>
              <a:t>FIELD-WORK REQUIREMENT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C00503-C22C-944B-9929-0B633B496D57}"/>
              </a:ext>
            </a:extLst>
          </p:cNvPr>
          <p:cNvSpPr txBox="1"/>
          <p:nvPr/>
        </p:nvSpPr>
        <p:spPr>
          <a:xfrm>
            <a:off x="278808" y="1755887"/>
            <a:ext cx="6593472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"/>
            <a:r>
              <a:rPr lang="en-US" sz="32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</a:t>
            </a:r>
            <a:r>
              <a:rPr lang="en-US" sz="32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past years…</a:t>
            </a:r>
          </a:p>
          <a:p>
            <a:pPr algn="ctr" fontAlgn="b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Abroad</a:t>
            </a:r>
          </a:p>
          <a:p>
            <a:pPr algn="ctr" fontAlgn="b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Internships - Gov't</a:t>
            </a:r>
          </a:p>
          <a:p>
            <a:pPr algn="ctr" fontAlgn="b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Internship - Non-Profit</a:t>
            </a:r>
          </a:p>
          <a:p>
            <a:pPr algn="ctr" fontAlgn="b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Internship - PICS</a:t>
            </a:r>
          </a:p>
          <a:p>
            <a:pPr algn="ctr" fontAlgn="b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Internship - Int'l Agency</a:t>
            </a:r>
          </a:p>
          <a:p>
            <a:pPr algn="ctr" fontAlgn="b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in Underdeveloped Communities</a:t>
            </a:r>
          </a:p>
          <a:p>
            <a:pPr algn="ctr" fontAlgn="b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Princeton Bridge Year</a:t>
            </a:r>
          </a:p>
          <a:p>
            <a:pPr algn="ctr" fontAlgn="b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Seminars </a:t>
            </a:r>
          </a:p>
          <a:p>
            <a:pPr algn="ctr" fontAlgn="b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Thesis Research </a:t>
            </a:r>
          </a:p>
          <a:p>
            <a:pPr algn="ctr" fontAlgn="b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B5B00-0FBB-9A10-3741-47194E6A19C5}"/>
              </a:ext>
            </a:extLst>
          </p:cNvPr>
          <p:cNvSpPr txBox="1"/>
          <p:nvPr/>
        </p:nvSpPr>
        <p:spPr>
          <a:xfrm>
            <a:off x="7687506" y="2491717"/>
            <a:ext cx="3807808" cy="230832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 It is strongly recommended to check with our office to ensure that your experience will fulfill this requirement.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3E8A5F-112E-629B-4551-A676377042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30480" y="6219826"/>
            <a:ext cx="12252960" cy="638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4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253"/>
    </mc:Choice>
    <mc:Fallback xmlns="">
      <p:transition spd="slow" advTm="33325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3A57F345-DD59-D64C-AE01-42BCA62965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-154" y="12113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F0A34A84-0C29-5D4E-BDAC-DB03D54D6082}"/>
              </a:ext>
            </a:extLst>
          </p:cNvPr>
          <p:cNvSpPr/>
          <p:nvPr/>
        </p:nvSpPr>
        <p:spPr>
          <a:xfrm>
            <a:off x="-154" y="33"/>
            <a:ext cx="12192000" cy="1014091"/>
          </a:xfrm>
          <a:prstGeom prst="rect">
            <a:avLst/>
          </a:prstGeom>
          <a:solidFill>
            <a:srgbClr val="FF8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6A4E14CB-F538-F444-A4EE-BA0E558C26A1}"/>
              </a:ext>
            </a:extLst>
          </p:cNvPr>
          <p:cNvSpPr txBox="1">
            <a:spLocks/>
          </p:cNvSpPr>
          <p:nvPr/>
        </p:nvSpPr>
        <p:spPr>
          <a:xfrm>
            <a:off x="52383" y="244973"/>
            <a:ext cx="12086931" cy="5242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100" kern="120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Princeton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School of Public and International Affairs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8AB5E33-BA54-B14F-95D3-351A09582DD6}"/>
              </a:ext>
            </a:extLst>
          </p:cNvPr>
          <p:cNvSpPr/>
          <p:nvPr/>
        </p:nvSpPr>
        <p:spPr>
          <a:xfrm>
            <a:off x="1312486" y="1246984"/>
            <a:ext cx="9567027" cy="4847114"/>
          </a:xfrm>
          <a:prstGeom prst="round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69B477D-B8A3-B94A-ACF7-C9CA642F102F}"/>
              </a:ext>
            </a:extLst>
          </p:cNvPr>
          <p:cNvSpPr txBox="1"/>
          <p:nvPr/>
        </p:nvSpPr>
        <p:spPr>
          <a:xfrm>
            <a:off x="205313" y="1403338"/>
            <a:ext cx="1178106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46FF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UNDERGRADUATE PROGRAM OFFICE</a:t>
            </a:r>
          </a:p>
          <a:p>
            <a:pPr algn="ctr"/>
            <a:endParaRPr lang="en-US" sz="700" dirty="0">
              <a:solidFill>
                <a:srgbClr val="0046FF"/>
              </a:solidFill>
            </a:endParaRPr>
          </a:p>
          <a:p>
            <a:pPr algn="ctr"/>
            <a:endParaRPr lang="en-US" sz="1400" dirty="0">
              <a:solidFill>
                <a:srgbClr val="0046FF"/>
              </a:solidFill>
            </a:endParaRPr>
          </a:p>
          <a:p>
            <a:pPr algn="ctr"/>
            <a:r>
              <a:rPr lang="en-US" sz="2800" dirty="0">
                <a:solidFill>
                  <a:srgbClr val="004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Zacharia Ahmed</a:t>
            </a:r>
          </a:p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Undergraduate Academic Advisor</a:t>
            </a:r>
          </a:p>
          <a:p>
            <a:pPr algn="ctr"/>
            <a:r>
              <a:rPr lang="en-US" sz="2800" dirty="0">
                <a:solidFill>
                  <a:srgbClr val="004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Jennifer Skillman</a:t>
            </a:r>
          </a:p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Academic Coordinator</a:t>
            </a:r>
          </a:p>
          <a:p>
            <a:pPr algn="ctr"/>
            <a:r>
              <a:rPr lang="en-US" sz="2800" dirty="0">
                <a:solidFill>
                  <a:srgbClr val="004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Georgette Harrison</a:t>
            </a:r>
          </a:p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Administrative Coordinator</a:t>
            </a:r>
          </a:p>
          <a:p>
            <a:pPr algn="ctr"/>
            <a:r>
              <a:rPr lang="en-US" sz="2800" dirty="0">
                <a:solidFill>
                  <a:srgbClr val="004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Liz Choe</a:t>
            </a:r>
          </a:p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Director, Undergraduate Program &amp; Career Services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000" dirty="0">
              <a:solidFill>
                <a:srgbClr val="0046FF"/>
              </a:solidFill>
            </a:endParaRP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060D9852-5691-8A48-AF96-C3030D13C1E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30634" y="6280314"/>
            <a:ext cx="12252960" cy="57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04"/>
    </mc:Choice>
    <mc:Fallback xmlns="">
      <p:transition spd="slow" advTm="8250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3A57F345-DD59-D64C-AE01-42BCA62965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-154" y="12113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F0A34A84-0C29-5D4E-BDAC-DB03D54D6082}"/>
              </a:ext>
            </a:extLst>
          </p:cNvPr>
          <p:cNvSpPr/>
          <p:nvPr/>
        </p:nvSpPr>
        <p:spPr>
          <a:xfrm>
            <a:off x="-154" y="33"/>
            <a:ext cx="12192000" cy="1014091"/>
          </a:xfrm>
          <a:prstGeom prst="rect">
            <a:avLst/>
          </a:prstGeom>
          <a:solidFill>
            <a:srgbClr val="FF8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6A4E14CB-F538-F444-A4EE-BA0E558C26A1}"/>
              </a:ext>
            </a:extLst>
          </p:cNvPr>
          <p:cNvSpPr txBox="1">
            <a:spLocks/>
          </p:cNvSpPr>
          <p:nvPr/>
        </p:nvSpPr>
        <p:spPr>
          <a:xfrm>
            <a:off x="52383" y="244973"/>
            <a:ext cx="12086931" cy="5242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100" kern="120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Princeton School of Public and International Affairs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8AB5E33-BA54-B14F-95D3-351A09582DD6}"/>
              </a:ext>
            </a:extLst>
          </p:cNvPr>
          <p:cNvSpPr/>
          <p:nvPr/>
        </p:nvSpPr>
        <p:spPr>
          <a:xfrm>
            <a:off x="2377300" y="2321004"/>
            <a:ext cx="7437092" cy="2059061"/>
          </a:xfrm>
          <a:prstGeom prst="round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69B477D-B8A3-B94A-ACF7-C9CA642F102F}"/>
              </a:ext>
            </a:extLst>
          </p:cNvPr>
          <p:cNvSpPr txBox="1"/>
          <p:nvPr/>
        </p:nvSpPr>
        <p:spPr>
          <a:xfrm>
            <a:off x="205313" y="2374053"/>
            <a:ext cx="117810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4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</a:p>
          <a:p>
            <a:pPr algn="ctr"/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spiaugrd@Princeton.edu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Website: </a:t>
            </a:r>
            <a:r>
              <a:rPr lang="en-US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spia.princeton.edu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800" dirty="0"/>
          </a:p>
          <a:p>
            <a:pPr algn="ctr"/>
            <a:endParaRPr lang="en-US" sz="1000" dirty="0">
              <a:solidFill>
                <a:srgbClr val="0046FF"/>
              </a:solidFill>
            </a:endParaRP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13560E48-AABB-21AB-6ECF-D8A73CB895B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30634" y="6271526"/>
            <a:ext cx="12252960" cy="57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04"/>
    </mc:Choice>
    <mc:Fallback xmlns="">
      <p:transition spd="slow" advTm="8250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6815C-444F-A724-56DF-6A8E19530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E199D8-C374-B507-2979-87C5EE35A450}"/>
              </a:ext>
            </a:extLst>
          </p:cNvPr>
          <p:cNvSpPr txBox="1">
            <a:spLocks/>
          </p:cNvSpPr>
          <p:nvPr/>
        </p:nvSpPr>
        <p:spPr>
          <a:xfrm>
            <a:off x="3178264" y="1016593"/>
            <a:ext cx="5835472" cy="6464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8F4CD9-4107-41C1-0517-9A8A88608F9C}"/>
              </a:ext>
            </a:extLst>
          </p:cNvPr>
          <p:cNvSpPr txBox="1"/>
          <p:nvPr/>
        </p:nvSpPr>
        <p:spPr>
          <a:xfrm>
            <a:off x="3289862" y="340666"/>
            <a:ext cx="56123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46FF"/>
                </a:solidFill>
                <a:latin typeface="Garamond" panose="02020404030301010803" pitchFamily="18" charset="0"/>
              </a:rPr>
              <a:t>Important Dates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D930C-7B27-49D9-12FA-F64EBE36C741}"/>
              </a:ext>
            </a:extLst>
          </p:cNvPr>
          <p:cNvSpPr txBox="1"/>
          <p:nvPr/>
        </p:nvSpPr>
        <p:spPr>
          <a:xfrm>
            <a:off x="536337" y="1663054"/>
            <a:ext cx="1111932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26 @ 12:30pm (RH 023): </a:t>
            </a:r>
            <a:r>
              <a:rPr lang="en-US" sz="23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Advocacy Clinic Info session</a:t>
            </a:r>
            <a:br>
              <a:rPr lang="en-US" sz="23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3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April 14: 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Deadline to declare</a:t>
            </a:r>
          </a:p>
          <a:p>
            <a:pPr algn="ctr" fontAlgn="base"/>
            <a:endParaRPr lang="en-US" sz="23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April 15: </a:t>
            </a:r>
            <a:r>
              <a:rPr lang="en-US" sz="23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Advocacy Clinic </a:t>
            </a:r>
            <a:r>
              <a:rPr lang="en-US" sz="2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 due</a:t>
            </a:r>
            <a:br>
              <a:rPr lang="en-US" sz="2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3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April 17: 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Sophomore course registration for Fall 2025</a:t>
            </a:r>
            <a:br>
              <a:rPr lang="en-US" sz="2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3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April 23 @ 12:30pm (RH 023):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Study Abroad info session</a:t>
            </a:r>
            <a:br>
              <a:rPr lang="en-US" sz="2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3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April 23 @ 4:30pm (Shultz Cafe): 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Declaration Celebration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B75D1-50DD-7EFE-DCF8-42DCA97FFE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30480" y="6219826"/>
            <a:ext cx="12252960" cy="6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8"/>
    </mc:Choice>
    <mc:Fallback xmlns="">
      <p:transition spd="slow" advTm="115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5C6FC8-81B9-409C-8B64-5224680818C0}"/>
              </a:ext>
            </a:extLst>
          </p:cNvPr>
          <p:cNvSpPr txBox="1"/>
          <p:nvPr/>
        </p:nvSpPr>
        <p:spPr>
          <a:xfrm>
            <a:off x="195942" y="2644170"/>
            <a:ext cx="2112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FOUR YEAR RHYTHM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6B47A-6559-B5FA-07EF-9B677125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434" y="0"/>
            <a:ext cx="9883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5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6ECD84-49A0-D74F-B137-0A6F76B1B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326165"/>
              </p:ext>
            </p:extLst>
          </p:nvPr>
        </p:nvGraphicFramePr>
        <p:xfrm>
          <a:off x="184993" y="194209"/>
          <a:ext cx="2732314" cy="539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3BFBB1A-3F75-0E42-AFEC-0C9052835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635597"/>
              </p:ext>
            </p:extLst>
          </p:nvPr>
        </p:nvGraphicFramePr>
        <p:xfrm>
          <a:off x="3028342" y="55659"/>
          <a:ext cx="4112574" cy="603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552F263-C0A9-284D-88A4-9C7B7577D958}"/>
              </a:ext>
            </a:extLst>
          </p:cNvPr>
          <p:cNvSpPr txBox="1"/>
          <p:nvPr/>
        </p:nvSpPr>
        <p:spPr>
          <a:xfrm>
            <a:off x="2283261" y="1935822"/>
            <a:ext cx="138852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14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SPI 200</a:t>
            </a:r>
          </a:p>
          <a:p>
            <a:pPr defTabSz="514350"/>
            <a:r>
              <a:rPr lang="en-US" sz="14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ECO 202</a:t>
            </a:r>
          </a:p>
          <a:p>
            <a:pPr defTabSz="514350"/>
            <a:r>
              <a:rPr lang="en-US" sz="14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ORF 245</a:t>
            </a:r>
          </a:p>
          <a:p>
            <a:pPr defTabSz="514350"/>
            <a:r>
              <a:rPr lang="en-US" sz="14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POL 345/SPI 211</a:t>
            </a:r>
          </a:p>
          <a:p>
            <a:pPr defTabSz="514350"/>
            <a:r>
              <a:rPr lang="en-US" sz="14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SML 201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F52F07A-B045-544D-9DC2-4C6492C2CFD3}"/>
              </a:ext>
            </a:extLst>
          </p:cNvPr>
          <p:cNvSpPr/>
          <p:nvPr/>
        </p:nvSpPr>
        <p:spPr>
          <a:xfrm>
            <a:off x="2195781" y="1190030"/>
            <a:ext cx="228060" cy="535454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8D152-D51C-A448-B88D-4ADFB30AE740}"/>
              </a:ext>
            </a:extLst>
          </p:cNvPr>
          <p:cNvSpPr txBox="1"/>
          <p:nvPr/>
        </p:nvSpPr>
        <p:spPr>
          <a:xfrm>
            <a:off x="2283261" y="1289746"/>
            <a:ext cx="798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14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ECO 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2B82D7-B0D0-FF40-8E2A-5E510E0670C3}"/>
              </a:ext>
            </a:extLst>
          </p:cNvPr>
          <p:cNvSpPr txBox="1"/>
          <p:nvPr/>
        </p:nvSpPr>
        <p:spPr>
          <a:xfrm>
            <a:off x="2283261" y="3174769"/>
            <a:ext cx="1345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1400" dirty="0">
                <a:solidFill>
                  <a:srgbClr val="E7E6E6">
                    <a:lumMod val="50000"/>
                  </a:srgbClr>
                </a:solidFill>
              </a:rPr>
              <a:t>See website for </a:t>
            </a:r>
          </a:p>
          <a:p>
            <a:pPr defTabSz="514350"/>
            <a:r>
              <a:rPr lang="en-US" sz="1400" dirty="0">
                <a:solidFill>
                  <a:srgbClr val="E7E6E6">
                    <a:lumMod val="50000"/>
                  </a:srgbClr>
                </a:solidFill>
              </a:rPr>
              <a:t>detailed list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99F55-354F-2D43-BE5B-F5C05DE63C03}"/>
              </a:ext>
            </a:extLst>
          </p:cNvPr>
          <p:cNvSpPr txBox="1"/>
          <p:nvPr/>
        </p:nvSpPr>
        <p:spPr>
          <a:xfrm>
            <a:off x="2283261" y="4421056"/>
            <a:ext cx="1345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1400" dirty="0">
                <a:solidFill>
                  <a:srgbClr val="E7E6E6">
                    <a:lumMod val="50000"/>
                  </a:srgbClr>
                </a:solidFill>
              </a:rPr>
              <a:t>See website for </a:t>
            </a:r>
          </a:p>
          <a:p>
            <a:pPr defTabSz="514350"/>
            <a:r>
              <a:rPr lang="en-US" sz="1400" dirty="0">
                <a:solidFill>
                  <a:srgbClr val="E7E6E6">
                    <a:lumMod val="50000"/>
                  </a:srgbClr>
                </a:solidFill>
              </a:rPr>
              <a:t>detailed list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4A6BCBE-BF23-E443-8F29-ED6E9EB9EA13}"/>
              </a:ext>
            </a:extLst>
          </p:cNvPr>
          <p:cNvSpPr/>
          <p:nvPr/>
        </p:nvSpPr>
        <p:spPr>
          <a:xfrm>
            <a:off x="8048622" y="3112270"/>
            <a:ext cx="3015989" cy="1289121"/>
          </a:xfrm>
          <a:prstGeom prst="roundRect">
            <a:avLst/>
          </a:prstGeom>
          <a:solidFill>
            <a:srgbClr val="041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US" sz="2400" dirty="0">
                <a:solidFill>
                  <a:srgbClr val="FFFF00"/>
                </a:solidFill>
                <a:latin typeface="Calibri" panose="020F0502020204030204"/>
              </a:rPr>
              <a:t>Electives (6)</a:t>
            </a:r>
          </a:p>
          <a:p>
            <a:pPr algn="ctr" defTabSz="514350"/>
            <a:r>
              <a:rPr lang="en-US" sz="1400" i="1" dirty="0">
                <a:solidFill>
                  <a:prstClr val="white"/>
                </a:solidFill>
                <a:latin typeface="Calibri" panose="020F0502020204030204"/>
              </a:rPr>
              <a:t>Disciplinary Breadth </a:t>
            </a:r>
            <a:br>
              <a:rPr lang="en-US" sz="1400" i="1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AND</a:t>
            </a:r>
            <a:br>
              <a:rPr lang="en-US" sz="1400" i="1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1400" i="1" dirty="0">
                <a:solidFill>
                  <a:prstClr val="white"/>
                </a:solidFill>
                <a:latin typeface="Calibri" panose="020F0502020204030204"/>
              </a:rPr>
              <a:t>Intellectual Depth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1947306-C16D-FE44-8592-FB5D8A5EF54C}"/>
              </a:ext>
            </a:extLst>
          </p:cNvPr>
          <p:cNvSpPr/>
          <p:nvPr/>
        </p:nvSpPr>
        <p:spPr>
          <a:xfrm>
            <a:off x="8054346" y="5176180"/>
            <a:ext cx="3015987" cy="56921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US" sz="2000" dirty="0">
                <a:solidFill>
                  <a:srgbClr val="FFFF00"/>
                </a:solidFill>
                <a:latin typeface="Calibri" panose="020F0502020204030204"/>
              </a:rPr>
              <a:t>Cultural/Field-Work</a:t>
            </a:r>
            <a:endParaRPr lang="en-US" sz="16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9227A-7AC4-D04D-8781-63256B42CD3D}"/>
              </a:ext>
            </a:extLst>
          </p:cNvPr>
          <p:cNvSpPr txBox="1"/>
          <p:nvPr/>
        </p:nvSpPr>
        <p:spPr>
          <a:xfrm>
            <a:off x="6860528" y="24474"/>
            <a:ext cx="5392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4350"/>
            <a:r>
              <a:rPr lang="en-US" sz="2400" b="1" dirty="0">
                <a:solidFill>
                  <a:srgbClr val="003CFF"/>
                </a:solidFill>
                <a:latin typeface="Calibri" panose="020F0502020204030204"/>
              </a:rPr>
              <a:t>School of Public and International Affairs</a:t>
            </a:r>
          </a:p>
          <a:p>
            <a:pPr algn="ctr" defTabSz="514350"/>
            <a:r>
              <a:rPr lang="en-US" sz="2400" dirty="0">
                <a:solidFill>
                  <a:srgbClr val="003CFF"/>
                </a:solidFill>
                <a:latin typeface="Calibri" panose="020F0502020204030204"/>
              </a:rPr>
              <a:t>Undergraduate Major </a:t>
            </a:r>
          </a:p>
          <a:p>
            <a:pPr algn="ctr" defTabSz="514350"/>
            <a:r>
              <a:rPr lang="en-US" sz="2400" dirty="0">
                <a:solidFill>
                  <a:srgbClr val="003CFF"/>
                </a:solidFill>
                <a:latin typeface="Calibri" panose="020F0502020204030204"/>
              </a:rPr>
              <a:t>Course Requirements (</a:t>
            </a:r>
            <a:r>
              <a:rPr lang="en-US" sz="2400" u="sng" dirty="0">
                <a:solidFill>
                  <a:srgbClr val="003CFF"/>
                </a:solidFill>
                <a:latin typeface="Calibri" panose="020F0502020204030204"/>
              </a:rPr>
              <a:t>16</a:t>
            </a:r>
            <a:r>
              <a:rPr lang="en-US" sz="2400" dirty="0">
                <a:solidFill>
                  <a:srgbClr val="003CFF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04852DCB-188C-664E-984C-6C07FA9F2C5C}"/>
              </a:ext>
            </a:extLst>
          </p:cNvPr>
          <p:cNvSpPr/>
          <p:nvPr/>
        </p:nvSpPr>
        <p:spPr>
          <a:xfrm>
            <a:off x="2170294" y="2007117"/>
            <a:ext cx="161366" cy="1007254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AD6A4CE7-4637-9240-AB12-83D01FD7846E}"/>
              </a:ext>
            </a:extLst>
          </p:cNvPr>
          <p:cNvSpPr/>
          <p:nvPr/>
        </p:nvSpPr>
        <p:spPr>
          <a:xfrm>
            <a:off x="2164705" y="3088846"/>
            <a:ext cx="228060" cy="711282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8BB61AAF-484E-A049-89D1-7F8537F11E80}"/>
              </a:ext>
            </a:extLst>
          </p:cNvPr>
          <p:cNvSpPr/>
          <p:nvPr/>
        </p:nvSpPr>
        <p:spPr>
          <a:xfrm>
            <a:off x="2146855" y="4386455"/>
            <a:ext cx="186523" cy="622773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817847B-DCBC-CE4A-8571-BE9D6905ACFB}"/>
              </a:ext>
            </a:extLst>
          </p:cNvPr>
          <p:cNvSpPr/>
          <p:nvPr/>
        </p:nvSpPr>
        <p:spPr>
          <a:xfrm>
            <a:off x="8054344" y="1378786"/>
            <a:ext cx="3015986" cy="753363"/>
          </a:xfrm>
          <a:prstGeom prst="roundRect">
            <a:avLst/>
          </a:prstGeom>
          <a:solidFill>
            <a:srgbClr val="041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</a:rPr>
              <a:t>Junior Independent Work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FE6C29F1-BC2E-4C23-88C7-AF81F0E497E6}"/>
              </a:ext>
            </a:extLst>
          </p:cNvPr>
          <p:cNvSpPr/>
          <p:nvPr/>
        </p:nvSpPr>
        <p:spPr>
          <a:xfrm>
            <a:off x="6165711" y="4009576"/>
            <a:ext cx="171547" cy="634650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041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A88188-6D16-477D-93BF-DAB4BC27714B}"/>
              </a:ext>
            </a:extLst>
          </p:cNvPr>
          <p:cNvSpPr txBox="1"/>
          <p:nvPr/>
        </p:nvSpPr>
        <p:spPr>
          <a:xfrm>
            <a:off x="6288566" y="3893681"/>
            <a:ext cx="6270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1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SPI 304</a:t>
            </a:r>
          </a:p>
          <a:p>
            <a:pPr defTabSz="514350"/>
            <a:r>
              <a:rPr lang="en-US" sz="1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ECO 300</a:t>
            </a:r>
          </a:p>
          <a:p>
            <a:pPr defTabSz="514350"/>
            <a:r>
              <a:rPr lang="en-US" sz="1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ECO 301</a:t>
            </a:r>
          </a:p>
          <a:p>
            <a:pPr defTabSz="514350"/>
            <a:r>
              <a:rPr lang="en-US" sz="1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ECO 310</a:t>
            </a:r>
          </a:p>
          <a:p>
            <a:pPr defTabSz="514350"/>
            <a:r>
              <a:rPr lang="en-US" sz="1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ECO 311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5CDE42D9-CE09-4D5F-B42D-C21FDABB81CA}"/>
              </a:ext>
            </a:extLst>
          </p:cNvPr>
          <p:cNvSpPr/>
          <p:nvPr/>
        </p:nvSpPr>
        <p:spPr>
          <a:xfrm>
            <a:off x="6172859" y="4765453"/>
            <a:ext cx="134698" cy="329174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041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EB01F4-92E9-47FD-B0C2-BB94B7AF9A50}"/>
              </a:ext>
            </a:extLst>
          </p:cNvPr>
          <p:cNvSpPr txBox="1"/>
          <p:nvPr/>
        </p:nvSpPr>
        <p:spPr>
          <a:xfrm>
            <a:off x="6251484" y="4728832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11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See website for </a:t>
            </a:r>
          </a:p>
          <a:p>
            <a:pPr defTabSz="514350"/>
            <a:r>
              <a:rPr lang="en-US" sz="11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detailed list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4AE00F7B-CFEF-4296-9B2D-B4A43EA1A355}"/>
              </a:ext>
            </a:extLst>
          </p:cNvPr>
          <p:cNvSpPr/>
          <p:nvPr/>
        </p:nvSpPr>
        <p:spPr>
          <a:xfrm>
            <a:off x="6165710" y="5215854"/>
            <a:ext cx="171547" cy="779016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041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B48B2B-7EC9-4769-B6C8-05CBC7092191}"/>
              </a:ext>
            </a:extLst>
          </p:cNvPr>
          <p:cNvSpPr txBox="1"/>
          <p:nvPr/>
        </p:nvSpPr>
        <p:spPr>
          <a:xfrm>
            <a:off x="6265784" y="5184610"/>
            <a:ext cx="986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900" dirty="0">
                <a:solidFill>
                  <a:srgbClr val="E7E6E6">
                    <a:lumMod val="50000"/>
                  </a:srgbClr>
                </a:solidFill>
              </a:rPr>
              <a:t>SPI 365</a:t>
            </a:r>
          </a:p>
          <a:p>
            <a:pPr defTabSz="514350"/>
            <a:r>
              <a:rPr lang="en-US" sz="900" dirty="0">
                <a:solidFill>
                  <a:srgbClr val="E7E6E6">
                    <a:lumMod val="50000"/>
                  </a:srgbClr>
                </a:solidFill>
              </a:rPr>
              <a:t>SPI 370</a:t>
            </a:r>
          </a:p>
          <a:p>
            <a:pPr defTabSz="514350"/>
            <a:r>
              <a:rPr lang="en-US" sz="900" dirty="0">
                <a:solidFill>
                  <a:srgbClr val="E7E6E6">
                    <a:lumMod val="50000"/>
                  </a:srgbClr>
                </a:solidFill>
              </a:rPr>
              <a:t>POL 307</a:t>
            </a:r>
          </a:p>
          <a:p>
            <a:pPr defTabSz="514350"/>
            <a:r>
              <a:rPr lang="en-US" sz="900" dirty="0">
                <a:solidFill>
                  <a:srgbClr val="E7E6E6">
                    <a:lumMod val="50000"/>
                  </a:srgbClr>
                </a:solidFill>
              </a:rPr>
              <a:t>POL 313</a:t>
            </a:r>
          </a:p>
          <a:p>
            <a:pPr defTabSz="514350"/>
            <a:r>
              <a:rPr lang="en-US" sz="900" dirty="0">
                <a:solidFill>
                  <a:srgbClr val="E7E6E6">
                    <a:lumMod val="50000"/>
                  </a:srgbClr>
                </a:solidFill>
              </a:rPr>
              <a:t>CHV 310/PHI 385</a:t>
            </a:r>
          </a:p>
          <a:p>
            <a:pPr defTabSz="514350"/>
            <a:r>
              <a:rPr lang="en-US" sz="900" dirty="0">
                <a:solidFill>
                  <a:srgbClr val="E7E6E6">
                    <a:lumMod val="50000"/>
                  </a:srgbClr>
                </a:solidFill>
              </a:rPr>
              <a:t>PHI 309/CHV 309</a:t>
            </a:r>
            <a:endParaRPr lang="en-US" sz="900" dirty="0">
              <a:solidFill>
                <a:srgbClr val="E7E6E6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28" name="Rounded Rectangle 34">
            <a:extLst>
              <a:ext uri="{FF2B5EF4-FFF2-40B4-BE49-F238E27FC236}">
                <a16:creationId xmlns:a16="http://schemas.microsoft.com/office/drawing/2014/main" id="{6CDB5E58-F53C-4E16-9683-2AAA44EA5228}"/>
              </a:ext>
            </a:extLst>
          </p:cNvPr>
          <p:cNvSpPr/>
          <p:nvPr/>
        </p:nvSpPr>
        <p:spPr>
          <a:xfrm>
            <a:off x="8054346" y="2261008"/>
            <a:ext cx="3015986" cy="753363"/>
          </a:xfrm>
          <a:prstGeom prst="roundRect">
            <a:avLst/>
          </a:prstGeom>
          <a:solidFill>
            <a:srgbClr val="041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</a:rPr>
              <a:t>Senior Independent Work</a:t>
            </a: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B25119FF-B5BF-4EC5-9BB6-90449D459C3C}"/>
              </a:ext>
            </a:extLst>
          </p:cNvPr>
          <p:cNvSpPr/>
          <p:nvPr/>
        </p:nvSpPr>
        <p:spPr>
          <a:xfrm>
            <a:off x="8054346" y="4496883"/>
            <a:ext cx="3015987" cy="56921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US" sz="2000" dirty="0">
                <a:solidFill>
                  <a:srgbClr val="FFFF00"/>
                </a:solidFill>
                <a:latin typeface="Calibri" panose="020F0502020204030204"/>
              </a:rPr>
              <a:t>Regional Focus</a:t>
            </a:r>
          </a:p>
          <a:p>
            <a:pPr algn="ctr" defTabSz="514350"/>
            <a:r>
              <a:rPr lang="en-US" sz="1200" dirty="0">
                <a:solidFill>
                  <a:srgbClr val="FFFF00"/>
                </a:solidFill>
                <a:latin typeface="Calibri" panose="020F0502020204030204"/>
              </a:rPr>
              <a:t>(across prerequisites, core, and electives)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996A8-7E33-E21D-B192-C46CE7107AE3}"/>
              </a:ext>
            </a:extLst>
          </p:cNvPr>
          <p:cNvPicPr/>
          <p:nvPr/>
        </p:nvPicPr>
        <p:blipFill>
          <a:blip r:embed="rId14"/>
          <a:srcRect/>
          <a:stretch/>
        </p:blipFill>
        <p:spPr>
          <a:xfrm>
            <a:off x="9915142" y="6225341"/>
            <a:ext cx="2109019" cy="457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0A1D43-2246-08CE-3D6D-80D9CDE5AAAE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-30480" y="6253868"/>
            <a:ext cx="12252960" cy="638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2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856"/>
    </mc:Choice>
    <mc:Fallback xmlns="">
      <p:transition spd="slow" advTm="2508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49D8A-8F9A-9757-5AE4-EFA93C5B9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3729EE-7EA7-BB62-04EB-19A0C8E3D238}"/>
              </a:ext>
            </a:extLst>
          </p:cNvPr>
          <p:cNvSpPr txBox="1">
            <a:spLocks/>
          </p:cNvSpPr>
          <p:nvPr/>
        </p:nvSpPr>
        <p:spPr>
          <a:xfrm>
            <a:off x="3178264" y="1016593"/>
            <a:ext cx="5835472" cy="6464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9BB12D-9498-3E26-779E-DF5BF9B63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349" y="436241"/>
            <a:ext cx="4778810" cy="58035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46FF"/>
                </a:solidFill>
                <a:latin typeface="Garamond" panose="02020404030301010803" pitchFamily="18" charset="0"/>
              </a:rPr>
              <a:t>SPI 300: Research Seminar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EBACD7-2670-5AC6-4546-489E41D80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132" y="1128157"/>
            <a:ext cx="5579026" cy="4905824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Prerequisite: SPI 299 Introduction to Research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 299 and 300 will complete your junior independent work requirement and your JP will be completed within SPI 300.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Although SPI 299 is P/D/F on the transcript, the instructor will assign an A-F grade which will count for 30% of your JP grade.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 300 is primarily taken in the Spring of your Junior Year, unless you are planning to study abroad during that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Google form will be sent out in the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 of your Junior year to rank the Research Seminar topics available.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Seminar assignments will be announced before Spring course registration.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01A393-CAB6-14DD-7F4A-654566C88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3842" y="430977"/>
            <a:ext cx="4778795" cy="57554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46FF"/>
                </a:solidFill>
                <a:latin typeface="Garamond" panose="02020404030301010803" pitchFamily="18" charset="0"/>
              </a:rPr>
              <a:t>SPI 301: Policy Task Force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A73930B-B062-3B84-7CAD-092BC25FE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442" y="1128157"/>
            <a:ext cx="5183188" cy="4905825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Prerequisite: SPI 298 Introduction to Public Policy</a:t>
            </a:r>
            <a:b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SPI 298 is taken in the Fall of your Junior Year,  you will need to wait to complete SPI 301 in the following Spring Semester.</a:t>
            </a:r>
            <a:b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Policy Task Force is a unique, experiential course where you learn about the policy-making process in real-time with partner organizations.</a:t>
            </a:r>
            <a:b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Google form will be sent out after declaration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rank the Policy Task Force topics available.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Task Force assignments will be announced before Spring course registration.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66A3E1-3A4D-3353-B94E-DE4B70E37FFA}"/>
              </a:ext>
            </a:extLst>
          </p:cNvPr>
          <p:cNvCxnSpPr/>
          <p:nvPr/>
        </p:nvCxnSpPr>
        <p:spPr>
          <a:xfrm>
            <a:off x="6096000" y="0"/>
            <a:ext cx="0" cy="6033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9A5D615-CD91-5D3D-E103-C62F2B7C34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30480" y="6219826"/>
            <a:ext cx="12252960" cy="6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8"/>
    </mc:Choice>
    <mc:Fallback xmlns="">
      <p:transition spd="slow" advTm="115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A5537-6B82-00B0-C43C-B65DE4757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B725A7-A6B7-33E8-22A4-FA959361602A}"/>
              </a:ext>
            </a:extLst>
          </p:cNvPr>
          <p:cNvSpPr txBox="1">
            <a:spLocks/>
          </p:cNvSpPr>
          <p:nvPr/>
        </p:nvSpPr>
        <p:spPr>
          <a:xfrm>
            <a:off x="3178264" y="1016593"/>
            <a:ext cx="5835472" cy="6464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59DBB-A6AD-44F7-E3AE-2A112C6F2446}"/>
              </a:ext>
            </a:extLst>
          </p:cNvPr>
          <p:cNvSpPr txBox="1"/>
          <p:nvPr/>
        </p:nvSpPr>
        <p:spPr>
          <a:xfrm>
            <a:off x="2652922" y="340666"/>
            <a:ext cx="6886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46FF"/>
                </a:solidFill>
                <a:latin typeface="Garamond" panose="02020404030301010803" pitchFamily="18" charset="0"/>
              </a:rPr>
              <a:t>Policy Advocacy Clinic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2CEBC-152A-AB34-7D13-51199277A204}"/>
              </a:ext>
            </a:extLst>
          </p:cNvPr>
          <p:cNvSpPr txBox="1"/>
          <p:nvPr/>
        </p:nvSpPr>
        <p:spPr>
          <a:xfrm>
            <a:off x="536337" y="1339823"/>
            <a:ext cx="1111932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/>
              <a:t>First-of-its-kind program that immerses students in the policymaking process through both in-class instruction and hands-on engagement</a:t>
            </a:r>
          </a:p>
          <a:p>
            <a:endParaRPr lang="en-US" sz="23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/>
              <a:t>Learn how to (1) devise public policy solutions to social problems; (2) move an issue through the policy cycle; and (3) engage in advocacy to advance public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/>
              <a:t>One-year, two-semester commitment – working locally, nationally, and internationally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algn="ctr"/>
            <a:r>
              <a:rPr lang="en-US" sz="2300" b="1" dirty="0"/>
              <a:t>Information Session: Wednesday, March 26 @ 12:30pm</a:t>
            </a:r>
            <a:br>
              <a:rPr lang="en-US" sz="2300" b="1" dirty="0"/>
            </a:br>
            <a:r>
              <a:rPr lang="en-US" sz="2300" b="1" dirty="0"/>
              <a:t>in Robertson Hall, 023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algn="ctr"/>
            <a:r>
              <a:rPr lang="en-US" sz="2300" b="1" dirty="0"/>
              <a:t>Application Deadline: April 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7E504-A7AE-F812-7CEC-1C812DE52B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30480" y="6219826"/>
            <a:ext cx="12252960" cy="6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1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8"/>
    </mc:Choice>
    <mc:Fallback xmlns="">
      <p:transition spd="slow" advTm="115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41E6D-22C1-0250-5D8B-C0125A46C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A19B51-D448-E4DA-DC8D-7E40617F168B}"/>
              </a:ext>
            </a:extLst>
          </p:cNvPr>
          <p:cNvSpPr txBox="1"/>
          <p:nvPr/>
        </p:nvSpPr>
        <p:spPr>
          <a:xfrm>
            <a:off x="1215191" y="340666"/>
            <a:ext cx="976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46FF"/>
                </a:solidFill>
                <a:latin typeface="Garamond" panose="02020404030301010803" pitchFamily="18" charset="0"/>
              </a:rPr>
              <a:t>Considerations for Study Abroad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B820E-5F25-F0E3-1297-44C79A8F3D5C}"/>
              </a:ext>
            </a:extLst>
          </p:cNvPr>
          <p:cNvSpPr txBox="1"/>
          <p:nvPr/>
        </p:nvSpPr>
        <p:spPr>
          <a:xfrm>
            <a:off x="536337" y="1719137"/>
            <a:ext cx="1111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4470A-B873-4657-89FA-FB3D66C0A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464" y="1804870"/>
            <a:ext cx="5181600" cy="335526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sz="2400" b="1" dirty="0"/>
              <a:t>Options to study abroad in SPIA:</a:t>
            </a:r>
            <a:br>
              <a:rPr lang="en-US" sz="2400" b="1" dirty="0"/>
            </a:br>
            <a:endParaRPr lang="en-US" sz="2400" b="1" dirty="0"/>
          </a:p>
          <a:p>
            <a:pPr marL="800100" lvl="1" indent="-342900"/>
            <a:r>
              <a:rPr lang="en-US" b="1" dirty="0"/>
              <a:t>Junior Fall – location of your choice</a:t>
            </a:r>
            <a:br>
              <a:rPr lang="en-US" b="1" dirty="0"/>
            </a:br>
            <a:endParaRPr lang="en-US" b="1" dirty="0"/>
          </a:p>
          <a:p>
            <a:pPr marL="800100" lvl="1" indent="-342900"/>
            <a:r>
              <a:rPr lang="en-US" b="1" dirty="0"/>
              <a:t>Junior Spring – location(s) determined by SPIA</a:t>
            </a:r>
            <a:br>
              <a:rPr lang="en-US" b="1" dirty="0"/>
            </a:br>
            <a:endParaRPr lang="en-US" b="1" dirty="0"/>
          </a:p>
          <a:p>
            <a:pPr marL="800100" lvl="1" indent="-342900"/>
            <a:r>
              <a:rPr lang="en-US" b="1" dirty="0"/>
              <a:t>Senior Fall – location of your choice, but you must have a confirmed thesis advisor by the end of junior spring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7947C0-3808-4451-A73A-FFF6A6244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2936" y="1804870"/>
            <a:ext cx="5181600" cy="3696187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sz="2400" b="1" dirty="0"/>
              <a:t>If you plan to study abroad in the spring of your Junior year, you must:</a:t>
            </a:r>
            <a:br>
              <a:rPr lang="en-US" sz="2400" b="1" dirty="0"/>
            </a:br>
            <a:endParaRPr lang="en-US" sz="2000" b="1" dirty="0"/>
          </a:p>
          <a:p>
            <a:pPr marL="800100" lvl="1" indent="-342900"/>
            <a:r>
              <a:rPr lang="en-US" sz="2000" b="1" dirty="0"/>
              <a:t>Complete SPI 299 AND SPI 300 in the Fall of your Junior Year.</a:t>
            </a:r>
            <a:br>
              <a:rPr lang="en-US" sz="2000" b="1" dirty="0"/>
            </a:br>
            <a:endParaRPr lang="en-US" sz="2000" b="1" dirty="0"/>
          </a:p>
          <a:p>
            <a:pPr marL="800100" lvl="1" indent="-342900"/>
            <a:r>
              <a:rPr lang="en-US" sz="2000" b="1" dirty="0"/>
              <a:t>Complete your JP during the Fall of your Junior Year</a:t>
            </a:r>
            <a:br>
              <a:rPr lang="en-US" sz="2400" b="1" dirty="0"/>
            </a:br>
            <a:endParaRPr lang="en-US" sz="2100" b="1" dirty="0"/>
          </a:p>
          <a:p>
            <a:pPr marL="342900" indent="-342900"/>
            <a:r>
              <a:rPr lang="en-US" sz="2400" b="1" dirty="0"/>
              <a:t>Failure to complete SPI 299 and SPI 300 in Fall of your Junior Year will make you ineligible to study abroad in the Spring of your Junior Year.</a:t>
            </a:r>
          </a:p>
          <a:p>
            <a:pPr marL="1828800" lvl="4" indent="0">
              <a:buNone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6DDB85-CA0C-8323-CA60-421566F5B459}"/>
              </a:ext>
            </a:extLst>
          </p:cNvPr>
          <p:cNvCxnSpPr>
            <a:cxnSpLocks/>
          </p:cNvCxnSpPr>
          <p:nvPr/>
        </p:nvCxnSpPr>
        <p:spPr>
          <a:xfrm flipH="1">
            <a:off x="6095979" y="1285044"/>
            <a:ext cx="14" cy="47779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7CB15D-AA26-EBFB-954F-E64CCB9E0C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30480" y="6219826"/>
            <a:ext cx="12252960" cy="6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8"/>
    </mc:Choice>
    <mc:Fallback xmlns="">
      <p:transition spd="slow" advTm="1151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893299-2EAA-FC47-AD04-D8E7B48FB7A6}"/>
              </a:ext>
            </a:extLst>
          </p:cNvPr>
          <p:cNvSpPr txBox="1">
            <a:spLocks/>
          </p:cNvSpPr>
          <p:nvPr/>
        </p:nvSpPr>
        <p:spPr>
          <a:xfrm>
            <a:off x="2999554" y="1762542"/>
            <a:ext cx="6192892" cy="24158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/>
              <a:t>Intellectual Depth (3)</a:t>
            </a:r>
          </a:p>
          <a:p>
            <a:pPr algn="ctr"/>
            <a:r>
              <a:rPr lang="en-US" sz="4800" dirty="0"/>
              <a:t>AND</a:t>
            </a:r>
          </a:p>
          <a:p>
            <a:pPr algn="ctr"/>
            <a:r>
              <a:rPr lang="en-US" sz="4800" dirty="0"/>
              <a:t>Disciplinary Breadth (3)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6472A1-84C5-E349-BDD7-0DA16B0C7CD2}"/>
              </a:ext>
            </a:extLst>
          </p:cNvPr>
          <p:cNvSpPr txBox="1"/>
          <p:nvPr/>
        </p:nvSpPr>
        <p:spPr>
          <a:xfrm>
            <a:off x="4031173" y="58523"/>
            <a:ext cx="4129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46FF"/>
                </a:solidFill>
                <a:latin typeface="Garamond" panose="02020404030301010803" pitchFamily="18" charset="0"/>
              </a:rPr>
              <a:t>ELECTIVES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6 courses</a:t>
            </a:r>
            <a:r>
              <a:rPr lang="en-US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E58591-747B-9B6C-0FD5-396716877860}"/>
              </a:ext>
            </a:extLst>
          </p:cNvPr>
          <p:cNvSpPr txBox="1"/>
          <p:nvPr/>
        </p:nvSpPr>
        <p:spPr>
          <a:xfrm>
            <a:off x="1811521" y="4682074"/>
            <a:ext cx="8568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Please note: all electives must be approved and listed on the master course list to count.</a:t>
            </a:r>
          </a:p>
          <a:p>
            <a:pPr algn="ctr"/>
            <a:r>
              <a:rPr lang="en-US" b="1" dirty="0"/>
              <a:t>Additionally, all courses </a:t>
            </a:r>
            <a:r>
              <a:rPr lang="en-US" b="1" i="0" dirty="0">
                <a:solidFill>
                  <a:srgbClr val="000000"/>
                </a:solidFill>
                <a:effectLst/>
                <a:latin typeface="Benton"/>
              </a:rPr>
              <a:t>are recorded based on the home department title, no cross-listed departments will be taken into account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502C6-9B55-5061-014B-71DB4A8B19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30480" y="6219826"/>
            <a:ext cx="12252960" cy="638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74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03"/>
    </mc:Choice>
    <mc:Fallback xmlns="">
      <p:transition spd="slow" advTm="524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A9C87-6E53-4C22-689A-852A0496D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D20DE5-2D72-8F62-6B01-37248D845161}"/>
              </a:ext>
            </a:extLst>
          </p:cNvPr>
          <p:cNvSpPr txBox="1">
            <a:spLocks/>
          </p:cNvSpPr>
          <p:nvPr/>
        </p:nvSpPr>
        <p:spPr>
          <a:xfrm>
            <a:off x="3217694" y="1351900"/>
            <a:ext cx="5835472" cy="6464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0046FF"/>
                </a:solidFill>
              </a:rPr>
              <a:t>Intellectual Depth (3)</a:t>
            </a:r>
            <a:endParaRPr lang="en-US" sz="4400" dirty="0"/>
          </a:p>
          <a:p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3B0A4-E817-E2AE-3F09-D2EE4302D1AC}"/>
              </a:ext>
            </a:extLst>
          </p:cNvPr>
          <p:cNvSpPr txBox="1"/>
          <p:nvPr/>
        </p:nvSpPr>
        <p:spPr>
          <a:xfrm>
            <a:off x="7486647" y="2123700"/>
            <a:ext cx="3805530" cy="2996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0046FF"/>
                </a:solidFill>
              </a:rPr>
              <a:t>Disciplinary</a:t>
            </a:r>
            <a:r>
              <a:rPr lang="en-US" sz="2800" dirty="0"/>
              <a:t> Depth: </a:t>
            </a:r>
            <a:br>
              <a:rPr lang="en-US" sz="2800" dirty="0"/>
            </a:br>
            <a:r>
              <a:rPr lang="en-US" sz="2800" dirty="0"/>
              <a:t>Three courses in one SPIA-affiliated department – e.g., CEE, COS, ECO, EEB, GEO, HIS, MAE, POL, PSY, SOC, SPI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61A4E9-0569-0A27-4822-59AAA3A4C311}"/>
              </a:ext>
            </a:extLst>
          </p:cNvPr>
          <p:cNvSpPr txBox="1"/>
          <p:nvPr/>
        </p:nvSpPr>
        <p:spPr>
          <a:xfrm>
            <a:off x="4031173" y="58523"/>
            <a:ext cx="4129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46FF"/>
                </a:solidFill>
                <a:latin typeface="Garamond" panose="02020404030301010803" pitchFamily="18" charset="0"/>
                <a:hlinkClick r:id="rId3"/>
              </a:rPr>
              <a:t>ELECTIVES</a:t>
            </a:r>
            <a:endParaRPr lang="en-US" sz="5400" b="1" dirty="0">
              <a:solidFill>
                <a:srgbClr val="0046FF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dirty="0"/>
              <a:t>(</a:t>
            </a:r>
            <a:r>
              <a:rPr lang="en-US" i="1" dirty="0"/>
              <a:t>6 courses</a:t>
            </a:r>
            <a:r>
              <a:rPr lang="en-US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574AF-9076-0654-875A-769B3D4F9618}"/>
              </a:ext>
            </a:extLst>
          </p:cNvPr>
          <p:cNvSpPr txBox="1"/>
          <p:nvPr/>
        </p:nvSpPr>
        <p:spPr>
          <a:xfrm flipH="1">
            <a:off x="6031395" y="3652879"/>
            <a:ext cx="90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FC4E2-8C25-B327-11B7-912965E4F564}"/>
              </a:ext>
            </a:extLst>
          </p:cNvPr>
          <p:cNvSpPr txBox="1"/>
          <p:nvPr/>
        </p:nvSpPr>
        <p:spPr>
          <a:xfrm>
            <a:off x="149372" y="2123700"/>
            <a:ext cx="656026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0046FF"/>
                </a:solidFill>
              </a:rPr>
              <a:t>Thematic</a:t>
            </a:r>
            <a:r>
              <a:rPr lang="en-US" sz="2800" dirty="0"/>
              <a:t> Depth: </a:t>
            </a:r>
            <a:br>
              <a:rPr lang="en-US" sz="2800" dirty="0"/>
            </a:br>
            <a:r>
              <a:rPr lang="en-US" sz="2000" dirty="0"/>
              <a:t>Three courses bound by a theme, drawn from SPIA-affiliated departments or SPIA-approved courses. Thematic areas include: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Community and Individual Health, Education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Economic Development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Environment &amp; Energy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Globalization &amp; International Relations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Governance, Law &amp; Citizenship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Inequality &amp; Human Rights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National and International Security &amp; Conflict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A5073A-6500-102D-ED62-6375BFB8DFC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30480" y="6219826"/>
            <a:ext cx="12252960" cy="6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8"/>
    </mc:Choice>
    <mc:Fallback xmlns="">
      <p:transition spd="slow" advTm="1151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FDE681-7D47-9B46-81EB-2FCE9A739D9D}"/>
              </a:ext>
            </a:extLst>
          </p:cNvPr>
          <p:cNvSpPr txBox="1"/>
          <p:nvPr/>
        </p:nvSpPr>
        <p:spPr>
          <a:xfrm>
            <a:off x="251173" y="2172553"/>
            <a:ext cx="11689654" cy="35364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One course from each of three SPIA-related departments (CEE, COS, EEB, GEO, HIS, MAE, POL, PSY, SOC, SPI) not already covered by intellectual depth.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SPIA-related department used to fulfill the Breadth should not overlap with you Depth electives (with exception to one course for the Theme)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ECO excluded as it’s already a required prerequisite and Core course.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Prerequisites and core courses may double count for the disciplinary breadth electives; ECO courses may not.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090F15-5564-4446-8FF5-E5C45C70DE67}"/>
              </a:ext>
            </a:extLst>
          </p:cNvPr>
          <p:cNvSpPr txBox="1">
            <a:spLocks/>
          </p:cNvSpPr>
          <p:nvPr/>
        </p:nvSpPr>
        <p:spPr>
          <a:xfrm>
            <a:off x="3259947" y="1497695"/>
            <a:ext cx="5672106" cy="9063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0046FF"/>
                </a:solidFill>
              </a:rPr>
              <a:t>Disciplinary Breadth (3)</a:t>
            </a:r>
            <a:endParaRPr lang="en-US" sz="4000" dirty="0"/>
          </a:p>
          <a:p>
            <a:endParaRPr lang="en-US" sz="4000" dirty="0"/>
          </a:p>
          <a:p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3F853-A9DF-AE49-9F59-AD776CDA8825}"/>
              </a:ext>
            </a:extLst>
          </p:cNvPr>
          <p:cNvSpPr txBox="1"/>
          <p:nvPr/>
        </p:nvSpPr>
        <p:spPr>
          <a:xfrm>
            <a:off x="4031173" y="58523"/>
            <a:ext cx="4129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46FF"/>
                </a:solidFill>
                <a:latin typeface="Garamond" panose="02020404030301010803" pitchFamily="18" charset="0"/>
                <a:hlinkClick r:id="rId3"/>
              </a:rPr>
              <a:t>ELECTIVES</a:t>
            </a:r>
            <a:endParaRPr lang="en-US" sz="5400" b="1" dirty="0">
              <a:solidFill>
                <a:srgbClr val="0046FF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dirty="0"/>
              <a:t>(</a:t>
            </a:r>
            <a:r>
              <a:rPr lang="en-US" i="1" dirty="0"/>
              <a:t>6 courses</a:t>
            </a:r>
            <a:r>
              <a:rPr lang="en-US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8FAA1-E704-01CF-E219-ED6BE015DB8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30480" y="6219826"/>
            <a:ext cx="12252960" cy="6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81"/>
    </mc:Choice>
    <mc:Fallback xmlns="">
      <p:transition spd="slow" advTm="4548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7.5|9.2|49.4|23.2|7.8|5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6|7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92866</TotalTime>
  <Words>1369</Words>
  <Application>Microsoft Macintosh PowerPoint</Application>
  <PresentationFormat>Widescreen</PresentationFormat>
  <Paragraphs>193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Benton</vt:lpstr>
      <vt:lpstr>Calibri</vt:lpstr>
      <vt:lpstr>Calibri Light</vt:lpstr>
      <vt:lpstr>Garamond</vt:lpstr>
      <vt:lpstr>Verdana</vt:lpstr>
      <vt:lpstr>Office Theme</vt:lpstr>
      <vt:lpstr>Undergraduate  Policy Major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Egan Matthew B. Jimenez</dc:creator>
  <cp:lastModifiedBy>Zacharia M. Ahmed</cp:lastModifiedBy>
  <cp:revision>126</cp:revision>
  <cp:lastPrinted>2022-08-23T20:14:14Z</cp:lastPrinted>
  <dcterms:created xsi:type="dcterms:W3CDTF">2020-07-07T19:31:49Z</dcterms:created>
  <dcterms:modified xsi:type="dcterms:W3CDTF">2025-03-19T17:33:30Z</dcterms:modified>
</cp:coreProperties>
</file>