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29"/>
  </p:notesMasterIdLst>
  <p:handoutMasterIdLst>
    <p:handoutMasterId r:id="rId30"/>
  </p:handoutMasterIdLst>
  <p:sldIdLst>
    <p:sldId id="256" r:id="rId3"/>
    <p:sldId id="287" r:id="rId4"/>
    <p:sldId id="259" r:id="rId5"/>
    <p:sldId id="293" r:id="rId6"/>
    <p:sldId id="297" r:id="rId7"/>
    <p:sldId id="261" r:id="rId8"/>
    <p:sldId id="290" r:id="rId9"/>
    <p:sldId id="301" r:id="rId10"/>
    <p:sldId id="300" r:id="rId11"/>
    <p:sldId id="269" r:id="rId12"/>
    <p:sldId id="299" r:id="rId13"/>
    <p:sldId id="303" r:id="rId14"/>
    <p:sldId id="312" r:id="rId15"/>
    <p:sldId id="294" r:id="rId16"/>
    <p:sldId id="295" r:id="rId17"/>
    <p:sldId id="304" r:id="rId18"/>
    <p:sldId id="306" r:id="rId19"/>
    <p:sldId id="308" r:id="rId20"/>
    <p:sldId id="302" r:id="rId21"/>
    <p:sldId id="292" r:id="rId22"/>
    <p:sldId id="309" r:id="rId23"/>
    <p:sldId id="298" r:id="rId24"/>
    <p:sldId id="310" r:id="rId25"/>
    <p:sldId id="311" r:id="rId26"/>
    <p:sldId id="278" r:id="rId27"/>
    <p:sldId id="267" r:id="rId28"/>
  </p:sldIdLst>
  <p:sldSz cx="12192000" cy="6858000"/>
  <p:notesSz cx="70104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6FF"/>
    <a:srgbClr val="FF9200"/>
    <a:srgbClr val="FF88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129"/>
    <p:restoredTop sz="87278"/>
  </p:normalViewPr>
  <p:slideViewPr>
    <p:cSldViewPr snapToGrid="0" snapToObjects="1">
      <p:cViewPr varScale="1">
        <p:scale>
          <a:sx n="110" d="100"/>
          <a:sy n="110" d="100"/>
        </p:scale>
        <p:origin x="1104" y="184"/>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200" d="100"/>
        <a:sy n="200" d="100"/>
      </p:scale>
      <p:origin x="0" y="-1284"/>
    </p:cViewPr>
  </p:sorterViewPr>
  <p:notesViewPr>
    <p:cSldViewPr snapToGrid="0" snapToObjects="1">
      <p:cViewPr varScale="1">
        <p:scale>
          <a:sx n="116" d="100"/>
          <a:sy n="116" d="100"/>
        </p:scale>
        <p:origin x="3888" y="1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handoutMaster" Target="handoutMasters/handoutMaster1.xml"/><Relationship Id="rId8" Type="http://schemas.openxmlformats.org/officeDocument/2006/relationships/slide" Target="slides/slide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B719B21-253E-DC4F-9AF9-1D7B9DAC4B96}"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n-US"/>
        </a:p>
      </dgm:t>
    </dgm:pt>
    <dgm:pt modelId="{E395FE9B-F8EF-6E44-B522-DCE2AEA766B1}">
      <dgm:prSet custT="1"/>
      <dgm:spPr>
        <a:solidFill>
          <a:srgbClr val="C00000"/>
        </a:solidFill>
      </dgm:spPr>
      <dgm:t>
        <a:bodyPr/>
        <a:lstStyle/>
        <a:p>
          <a:r>
            <a:rPr lang="en-US" sz="2400" dirty="0">
              <a:solidFill>
                <a:srgbClr val="FFFF00"/>
              </a:solidFill>
            </a:rPr>
            <a:t>Pre-requisites (4)</a:t>
          </a:r>
        </a:p>
      </dgm:t>
    </dgm:pt>
    <dgm:pt modelId="{496FDCF9-B524-F841-B0AA-EDFA071F6E13}" type="parTrans" cxnId="{1287BB79-F34D-2F41-8CF8-AC5048A90479}">
      <dgm:prSet/>
      <dgm:spPr/>
      <dgm:t>
        <a:bodyPr/>
        <a:lstStyle/>
        <a:p>
          <a:endParaRPr lang="en-US"/>
        </a:p>
      </dgm:t>
    </dgm:pt>
    <dgm:pt modelId="{4F759CF5-33B4-5749-BBB1-7481DEDE015D}" type="sibTrans" cxnId="{1287BB79-F34D-2F41-8CF8-AC5048A90479}">
      <dgm:prSet/>
      <dgm:spPr/>
      <dgm:t>
        <a:bodyPr/>
        <a:lstStyle/>
        <a:p>
          <a:endParaRPr lang="en-US"/>
        </a:p>
      </dgm:t>
    </dgm:pt>
    <dgm:pt modelId="{90FAC00C-8AD0-8142-BF0E-EA395E1F2426}">
      <dgm:prSet custT="1"/>
      <dgm:spPr>
        <a:ln w="28575">
          <a:solidFill>
            <a:srgbClr val="C00000"/>
          </a:solidFill>
        </a:ln>
      </dgm:spPr>
      <dgm:t>
        <a:bodyPr/>
        <a:lstStyle/>
        <a:p>
          <a:r>
            <a:rPr lang="en-US" sz="2000" dirty="0">
              <a:solidFill>
                <a:srgbClr val="C00000"/>
              </a:solidFill>
            </a:rPr>
            <a:t>Statistics</a:t>
          </a:r>
          <a:br>
            <a:rPr lang="en-US" sz="2000" dirty="0">
              <a:solidFill>
                <a:srgbClr val="C00000"/>
              </a:solidFill>
            </a:rPr>
          </a:br>
          <a:r>
            <a:rPr lang="en-US" sz="1000" dirty="0">
              <a:solidFill>
                <a:schemeClr val="tx1"/>
              </a:solidFill>
            </a:rPr>
            <a:t>(fulfills </a:t>
          </a:r>
          <a:r>
            <a:rPr lang="en-US" sz="1000" b="1" dirty="0">
              <a:solidFill>
                <a:schemeClr val="tx1"/>
              </a:solidFill>
            </a:rPr>
            <a:t>QCR</a:t>
          </a:r>
          <a:r>
            <a:rPr lang="en-US" sz="1000" dirty="0">
              <a:solidFill>
                <a:schemeClr val="tx1"/>
              </a:solidFill>
            </a:rPr>
            <a:t> distribution requirement)</a:t>
          </a:r>
        </a:p>
      </dgm:t>
    </dgm:pt>
    <dgm:pt modelId="{F96333C4-9E21-DE4D-A360-90F971FAB4A9}" type="parTrans" cxnId="{D6E05807-0B42-8E44-BE10-6F8AAA7A5B64}">
      <dgm:prSet/>
      <dgm:spPr/>
      <dgm:t>
        <a:bodyPr/>
        <a:lstStyle/>
        <a:p>
          <a:endParaRPr lang="en-US"/>
        </a:p>
      </dgm:t>
    </dgm:pt>
    <dgm:pt modelId="{4661DDA0-4FEF-A64A-92B6-861C7F58F6F6}" type="sibTrans" cxnId="{D6E05807-0B42-8E44-BE10-6F8AAA7A5B64}">
      <dgm:prSet/>
      <dgm:spPr/>
      <dgm:t>
        <a:bodyPr/>
        <a:lstStyle/>
        <a:p>
          <a:endParaRPr lang="en-US"/>
        </a:p>
      </dgm:t>
    </dgm:pt>
    <dgm:pt modelId="{128FA432-1916-C34C-B294-6FF0AC50C48F}">
      <dgm:prSet custT="1"/>
      <dgm:spPr>
        <a:ln w="28575">
          <a:solidFill>
            <a:srgbClr val="C00000"/>
          </a:solidFill>
        </a:ln>
      </dgm:spPr>
      <dgm:t>
        <a:bodyPr/>
        <a:lstStyle/>
        <a:p>
          <a:r>
            <a:rPr lang="en-US" sz="2000" dirty="0" err="1">
              <a:solidFill>
                <a:srgbClr val="C00000"/>
              </a:solidFill>
            </a:rPr>
            <a:t>Microecon</a:t>
          </a:r>
          <a:endParaRPr lang="en-US" sz="2000" dirty="0">
            <a:solidFill>
              <a:srgbClr val="C00000"/>
            </a:solidFill>
          </a:endParaRPr>
        </a:p>
      </dgm:t>
    </dgm:pt>
    <dgm:pt modelId="{446F88CB-49F2-C34B-85DF-1E11EAAA11F9}" type="parTrans" cxnId="{5112A206-EEC7-844D-A3D2-E4A01A628B1D}">
      <dgm:prSet/>
      <dgm:spPr/>
      <dgm:t>
        <a:bodyPr/>
        <a:lstStyle/>
        <a:p>
          <a:endParaRPr lang="en-US"/>
        </a:p>
      </dgm:t>
    </dgm:pt>
    <dgm:pt modelId="{AD5C860B-B93B-4E4A-8EC6-B79BA6D07BD6}" type="sibTrans" cxnId="{5112A206-EEC7-844D-A3D2-E4A01A628B1D}">
      <dgm:prSet/>
      <dgm:spPr/>
      <dgm:t>
        <a:bodyPr/>
        <a:lstStyle/>
        <a:p>
          <a:endParaRPr lang="en-US"/>
        </a:p>
      </dgm:t>
    </dgm:pt>
    <dgm:pt modelId="{2EDAA50D-DC73-6846-9B7E-76B5F5DF815E}">
      <dgm:prSet custT="1"/>
      <dgm:spPr>
        <a:ln w="28575">
          <a:solidFill>
            <a:srgbClr val="C00000"/>
          </a:solidFill>
        </a:ln>
      </dgm:spPr>
      <dgm:t>
        <a:bodyPr/>
        <a:lstStyle/>
        <a:p>
          <a:r>
            <a:rPr lang="en-US" sz="2000" dirty="0">
              <a:solidFill>
                <a:srgbClr val="C00000"/>
              </a:solidFill>
            </a:rPr>
            <a:t>History/</a:t>
          </a:r>
          <a:br>
            <a:rPr lang="en-US" sz="2000" dirty="0">
              <a:solidFill>
                <a:srgbClr val="C00000"/>
              </a:solidFill>
            </a:rPr>
          </a:br>
          <a:r>
            <a:rPr lang="en-US" sz="2000" dirty="0">
              <a:solidFill>
                <a:srgbClr val="C00000"/>
              </a:solidFill>
            </a:rPr>
            <a:t>Politics</a:t>
          </a:r>
          <a:br>
            <a:rPr lang="en-US" sz="2000" dirty="0">
              <a:solidFill>
                <a:srgbClr val="C00000"/>
              </a:solidFill>
            </a:rPr>
          </a:br>
          <a:r>
            <a:rPr lang="en-US" sz="1200" dirty="0">
              <a:solidFill>
                <a:schemeClr val="tx1"/>
              </a:solidFill>
            </a:rPr>
            <a:t>(</a:t>
          </a:r>
          <a:r>
            <a:rPr lang="en-US" sz="1200" b="1" dirty="0">
              <a:solidFill>
                <a:schemeClr val="tx1"/>
              </a:solidFill>
            </a:rPr>
            <a:t>HA</a:t>
          </a:r>
          <a:r>
            <a:rPr lang="en-US" sz="1200" dirty="0">
              <a:solidFill>
                <a:schemeClr val="tx1"/>
              </a:solidFill>
            </a:rPr>
            <a:t> or </a:t>
          </a:r>
          <a:r>
            <a:rPr lang="en-US" sz="1200" b="1" dirty="0">
              <a:solidFill>
                <a:schemeClr val="tx1"/>
              </a:solidFill>
            </a:rPr>
            <a:t>SA</a:t>
          </a:r>
          <a:r>
            <a:rPr lang="en-US" sz="1200" b="0" dirty="0">
              <a:solidFill>
                <a:schemeClr val="tx1"/>
              </a:solidFill>
            </a:rPr>
            <a:t>)</a:t>
          </a:r>
          <a:r>
            <a:rPr lang="en-US" sz="1200" dirty="0">
              <a:solidFill>
                <a:schemeClr val="tx1"/>
              </a:solidFill>
            </a:rPr>
            <a:t> </a:t>
          </a:r>
        </a:p>
      </dgm:t>
    </dgm:pt>
    <dgm:pt modelId="{70178F8D-25C8-B240-8BAC-F3924F834D9A}" type="parTrans" cxnId="{82C70D85-9D31-164B-8D3C-7B08CB7E5B72}">
      <dgm:prSet/>
      <dgm:spPr/>
      <dgm:t>
        <a:bodyPr/>
        <a:lstStyle/>
        <a:p>
          <a:endParaRPr lang="en-US"/>
        </a:p>
      </dgm:t>
    </dgm:pt>
    <dgm:pt modelId="{BB62B4B4-FAC6-2749-9A4D-155AE840C2D9}" type="sibTrans" cxnId="{82C70D85-9D31-164B-8D3C-7B08CB7E5B72}">
      <dgm:prSet/>
      <dgm:spPr/>
      <dgm:t>
        <a:bodyPr/>
        <a:lstStyle/>
        <a:p>
          <a:endParaRPr lang="en-US"/>
        </a:p>
      </dgm:t>
    </dgm:pt>
    <dgm:pt modelId="{8B6837D6-63FF-7B47-95CC-D2F02C4DA6A3}">
      <dgm:prSet custT="1"/>
      <dgm:spPr>
        <a:ln w="28575">
          <a:solidFill>
            <a:srgbClr val="C00000"/>
          </a:solidFill>
        </a:ln>
      </dgm:spPr>
      <dgm:t>
        <a:bodyPr/>
        <a:lstStyle/>
        <a:p>
          <a:r>
            <a:rPr lang="en-US" sz="2000" dirty="0">
              <a:solidFill>
                <a:srgbClr val="C00000"/>
              </a:solidFill>
            </a:rPr>
            <a:t>Sociology / Psychology</a:t>
          </a:r>
          <a:br>
            <a:rPr lang="en-US" sz="1200" dirty="0">
              <a:solidFill>
                <a:srgbClr val="C00000"/>
              </a:solidFill>
            </a:rPr>
          </a:br>
          <a:r>
            <a:rPr lang="en-US" sz="1200" dirty="0">
              <a:solidFill>
                <a:schemeClr val="tx1"/>
              </a:solidFill>
            </a:rPr>
            <a:t>(</a:t>
          </a:r>
          <a:r>
            <a:rPr lang="en-US" sz="1200" b="1" dirty="0">
              <a:solidFill>
                <a:schemeClr val="tx1"/>
              </a:solidFill>
            </a:rPr>
            <a:t>SA</a:t>
          </a:r>
          <a:r>
            <a:rPr lang="en-US" sz="1200" dirty="0">
              <a:solidFill>
                <a:schemeClr val="tx1"/>
              </a:solidFill>
            </a:rPr>
            <a:t> or </a:t>
          </a:r>
          <a:r>
            <a:rPr lang="en-US" sz="1200" b="1" dirty="0">
              <a:solidFill>
                <a:schemeClr val="tx1"/>
              </a:solidFill>
            </a:rPr>
            <a:t>EC</a:t>
          </a:r>
          <a:r>
            <a:rPr lang="en-US" sz="1200" dirty="0">
              <a:solidFill>
                <a:schemeClr val="tx1"/>
              </a:solidFill>
            </a:rPr>
            <a:t>)</a:t>
          </a:r>
        </a:p>
      </dgm:t>
    </dgm:pt>
    <dgm:pt modelId="{F320C8A6-E738-7344-8A4A-45929B2D46C6}" type="parTrans" cxnId="{009F79FA-F4F2-5949-A18F-B49E516362FC}">
      <dgm:prSet/>
      <dgm:spPr/>
      <dgm:t>
        <a:bodyPr/>
        <a:lstStyle/>
        <a:p>
          <a:endParaRPr lang="en-US"/>
        </a:p>
      </dgm:t>
    </dgm:pt>
    <dgm:pt modelId="{3B7F5413-09EB-BE4A-A50E-BB52A710A347}" type="sibTrans" cxnId="{009F79FA-F4F2-5949-A18F-B49E516362FC}">
      <dgm:prSet/>
      <dgm:spPr/>
      <dgm:t>
        <a:bodyPr/>
        <a:lstStyle/>
        <a:p>
          <a:endParaRPr lang="en-US"/>
        </a:p>
      </dgm:t>
    </dgm:pt>
    <dgm:pt modelId="{BE98BFDE-06F8-354E-B548-0D507C75A4FB}" type="pres">
      <dgm:prSet presAssocID="{0B719B21-253E-DC4F-9AF9-1D7B9DAC4B96}" presName="diagram" presStyleCnt="0">
        <dgm:presLayoutVars>
          <dgm:chPref val="1"/>
          <dgm:dir/>
          <dgm:animOne val="branch"/>
          <dgm:animLvl val="lvl"/>
          <dgm:resizeHandles/>
        </dgm:presLayoutVars>
      </dgm:prSet>
      <dgm:spPr/>
    </dgm:pt>
    <dgm:pt modelId="{F0ED022E-78D0-8C46-B816-241952EA0D35}" type="pres">
      <dgm:prSet presAssocID="{E395FE9B-F8EF-6E44-B522-DCE2AEA766B1}" presName="root" presStyleCnt="0"/>
      <dgm:spPr/>
    </dgm:pt>
    <dgm:pt modelId="{F9C305B0-10C8-9A41-93FE-1E8B9A857A03}" type="pres">
      <dgm:prSet presAssocID="{E395FE9B-F8EF-6E44-B522-DCE2AEA766B1}" presName="rootComposite" presStyleCnt="0"/>
      <dgm:spPr/>
    </dgm:pt>
    <dgm:pt modelId="{CED3FC76-CE41-FB4F-9B98-12E5A246AD53}" type="pres">
      <dgm:prSet presAssocID="{E395FE9B-F8EF-6E44-B522-DCE2AEA766B1}" presName="rootText" presStyleLbl="node1" presStyleIdx="0" presStyleCnt="1" custScaleX="156575" custScaleY="75913" custLinFactNeighborY="-968"/>
      <dgm:spPr/>
    </dgm:pt>
    <dgm:pt modelId="{FF7DBC7A-40B7-FC4B-96E7-7F7D13BBA7B3}" type="pres">
      <dgm:prSet presAssocID="{E395FE9B-F8EF-6E44-B522-DCE2AEA766B1}" presName="rootConnector" presStyleLbl="node1" presStyleIdx="0" presStyleCnt="1"/>
      <dgm:spPr/>
    </dgm:pt>
    <dgm:pt modelId="{CC4AF860-4C91-D24C-BBE3-AE1AC4A2F600}" type="pres">
      <dgm:prSet presAssocID="{E395FE9B-F8EF-6E44-B522-DCE2AEA766B1}" presName="childShape" presStyleCnt="0"/>
      <dgm:spPr/>
    </dgm:pt>
    <dgm:pt modelId="{EEB2C3EB-F3DF-7047-B0D2-9DA73E75054F}" type="pres">
      <dgm:prSet presAssocID="{446F88CB-49F2-C34B-85DF-1E11EAAA11F9}" presName="Name13" presStyleLbl="parChTrans1D2" presStyleIdx="0" presStyleCnt="4"/>
      <dgm:spPr/>
    </dgm:pt>
    <dgm:pt modelId="{DBABC5C8-42F5-E94A-8AF4-10FB47E07FCA}" type="pres">
      <dgm:prSet presAssocID="{128FA432-1916-C34C-B294-6FF0AC50C48F}" presName="childText" presStyleLbl="bgAcc1" presStyleIdx="0" presStyleCnt="4">
        <dgm:presLayoutVars>
          <dgm:bulletEnabled val="1"/>
        </dgm:presLayoutVars>
      </dgm:prSet>
      <dgm:spPr/>
    </dgm:pt>
    <dgm:pt modelId="{C56B7958-7B15-0D40-BD81-EB773A45F702}" type="pres">
      <dgm:prSet presAssocID="{F96333C4-9E21-DE4D-A360-90F971FAB4A9}" presName="Name13" presStyleLbl="parChTrans1D2" presStyleIdx="1" presStyleCnt="4"/>
      <dgm:spPr/>
    </dgm:pt>
    <dgm:pt modelId="{4AC87C69-A201-B245-ABBD-E25741F5A55E}" type="pres">
      <dgm:prSet presAssocID="{90FAC00C-8AD0-8142-BF0E-EA395E1F2426}" presName="childText" presStyleLbl="bgAcc1" presStyleIdx="1" presStyleCnt="4" custLinFactNeighborX="-977" custLinFactNeighborY="-12001">
        <dgm:presLayoutVars>
          <dgm:bulletEnabled val="1"/>
        </dgm:presLayoutVars>
      </dgm:prSet>
      <dgm:spPr/>
    </dgm:pt>
    <dgm:pt modelId="{35E73B88-C1D3-5A4C-947C-D5B2331B44B0}" type="pres">
      <dgm:prSet presAssocID="{70178F8D-25C8-B240-8BAC-F3924F834D9A}" presName="Name13" presStyleLbl="parChTrans1D2" presStyleIdx="2" presStyleCnt="4"/>
      <dgm:spPr/>
    </dgm:pt>
    <dgm:pt modelId="{18FCFFD6-BB86-1744-86F9-84E0C0D030BD}" type="pres">
      <dgm:prSet presAssocID="{2EDAA50D-DC73-6846-9B7E-76B5F5DF815E}" presName="childText" presStyleLbl="bgAcc1" presStyleIdx="2" presStyleCnt="4" custScaleY="124560" custLinFactNeighborX="-977" custLinFactNeighborY="-25463">
        <dgm:presLayoutVars>
          <dgm:bulletEnabled val="1"/>
        </dgm:presLayoutVars>
      </dgm:prSet>
      <dgm:spPr/>
    </dgm:pt>
    <dgm:pt modelId="{53CAA654-40A4-4548-B3C4-7203820EE983}" type="pres">
      <dgm:prSet presAssocID="{F320C8A6-E738-7344-8A4A-45929B2D46C6}" presName="Name13" presStyleLbl="parChTrans1D2" presStyleIdx="3" presStyleCnt="4"/>
      <dgm:spPr/>
    </dgm:pt>
    <dgm:pt modelId="{24CCFBE4-163B-8343-8931-36B895F772BA}" type="pres">
      <dgm:prSet presAssocID="{8B6837D6-63FF-7B47-95CC-D2F02C4DA6A3}" presName="childText" presStyleLbl="bgAcc1" presStyleIdx="3" presStyleCnt="4" custScaleY="140957" custLinFactNeighborX="-1798" custLinFactNeighborY="-32855">
        <dgm:presLayoutVars>
          <dgm:bulletEnabled val="1"/>
        </dgm:presLayoutVars>
      </dgm:prSet>
      <dgm:spPr/>
    </dgm:pt>
  </dgm:ptLst>
  <dgm:cxnLst>
    <dgm:cxn modelId="{AD3A8702-C2C0-B647-BF17-5D0AC4DCFBAA}" type="presOf" srcId="{E395FE9B-F8EF-6E44-B522-DCE2AEA766B1}" destId="{CED3FC76-CE41-FB4F-9B98-12E5A246AD53}" srcOrd="0" destOrd="0" presId="urn:microsoft.com/office/officeart/2005/8/layout/hierarchy3"/>
    <dgm:cxn modelId="{5112A206-EEC7-844D-A3D2-E4A01A628B1D}" srcId="{E395FE9B-F8EF-6E44-B522-DCE2AEA766B1}" destId="{128FA432-1916-C34C-B294-6FF0AC50C48F}" srcOrd="0" destOrd="0" parTransId="{446F88CB-49F2-C34B-85DF-1E11EAAA11F9}" sibTransId="{AD5C860B-B93B-4E4A-8EC6-B79BA6D07BD6}"/>
    <dgm:cxn modelId="{D6E05807-0B42-8E44-BE10-6F8AAA7A5B64}" srcId="{E395FE9B-F8EF-6E44-B522-DCE2AEA766B1}" destId="{90FAC00C-8AD0-8142-BF0E-EA395E1F2426}" srcOrd="1" destOrd="0" parTransId="{F96333C4-9E21-DE4D-A360-90F971FAB4A9}" sibTransId="{4661DDA0-4FEF-A64A-92B6-861C7F58F6F6}"/>
    <dgm:cxn modelId="{F6370E0D-6DCB-F244-81F6-933FA6B38C57}" type="presOf" srcId="{0B719B21-253E-DC4F-9AF9-1D7B9DAC4B96}" destId="{BE98BFDE-06F8-354E-B548-0D507C75A4FB}" srcOrd="0" destOrd="0" presId="urn:microsoft.com/office/officeart/2005/8/layout/hierarchy3"/>
    <dgm:cxn modelId="{7B6BCA44-4160-3047-8BD9-B926AA0D6101}" type="presOf" srcId="{F96333C4-9E21-DE4D-A360-90F971FAB4A9}" destId="{C56B7958-7B15-0D40-BD81-EB773A45F702}" srcOrd="0" destOrd="0" presId="urn:microsoft.com/office/officeart/2005/8/layout/hierarchy3"/>
    <dgm:cxn modelId="{8281FC4C-75F4-C941-A288-833BD4814C61}" type="presOf" srcId="{446F88CB-49F2-C34B-85DF-1E11EAAA11F9}" destId="{EEB2C3EB-F3DF-7047-B0D2-9DA73E75054F}" srcOrd="0" destOrd="0" presId="urn:microsoft.com/office/officeart/2005/8/layout/hierarchy3"/>
    <dgm:cxn modelId="{9B831D53-7FA1-0742-90E1-624D0286D9A8}" type="presOf" srcId="{2EDAA50D-DC73-6846-9B7E-76B5F5DF815E}" destId="{18FCFFD6-BB86-1744-86F9-84E0C0D030BD}" srcOrd="0" destOrd="0" presId="urn:microsoft.com/office/officeart/2005/8/layout/hierarchy3"/>
    <dgm:cxn modelId="{085BFD54-BF45-EE4C-BE2D-8225B1F523B4}" type="presOf" srcId="{70178F8D-25C8-B240-8BAC-F3924F834D9A}" destId="{35E73B88-C1D3-5A4C-947C-D5B2331B44B0}" srcOrd="0" destOrd="0" presId="urn:microsoft.com/office/officeart/2005/8/layout/hierarchy3"/>
    <dgm:cxn modelId="{BA25D556-3A23-794A-B324-0A9FC9C122BE}" type="presOf" srcId="{E395FE9B-F8EF-6E44-B522-DCE2AEA766B1}" destId="{FF7DBC7A-40B7-FC4B-96E7-7F7D13BBA7B3}" srcOrd="1" destOrd="0" presId="urn:microsoft.com/office/officeart/2005/8/layout/hierarchy3"/>
    <dgm:cxn modelId="{1287BB79-F34D-2F41-8CF8-AC5048A90479}" srcId="{0B719B21-253E-DC4F-9AF9-1D7B9DAC4B96}" destId="{E395FE9B-F8EF-6E44-B522-DCE2AEA766B1}" srcOrd="0" destOrd="0" parTransId="{496FDCF9-B524-F841-B0AA-EDFA071F6E13}" sibTransId="{4F759CF5-33B4-5749-BBB1-7481DEDE015D}"/>
    <dgm:cxn modelId="{82C70D85-9D31-164B-8D3C-7B08CB7E5B72}" srcId="{E395FE9B-F8EF-6E44-B522-DCE2AEA766B1}" destId="{2EDAA50D-DC73-6846-9B7E-76B5F5DF815E}" srcOrd="2" destOrd="0" parTransId="{70178F8D-25C8-B240-8BAC-F3924F834D9A}" sibTransId="{BB62B4B4-FAC6-2749-9A4D-155AE840C2D9}"/>
    <dgm:cxn modelId="{BEFA87A3-C223-0644-BD2A-8A590D1AD50A}" type="presOf" srcId="{128FA432-1916-C34C-B294-6FF0AC50C48F}" destId="{DBABC5C8-42F5-E94A-8AF4-10FB47E07FCA}" srcOrd="0" destOrd="0" presId="urn:microsoft.com/office/officeart/2005/8/layout/hierarchy3"/>
    <dgm:cxn modelId="{B7DCC9AF-6834-4746-93C4-B8C2D81A009A}" type="presOf" srcId="{90FAC00C-8AD0-8142-BF0E-EA395E1F2426}" destId="{4AC87C69-A201-B245-ABBD-E25741F5A55E}" srcOrd="0" destOrd="0" presId="urn:microsoft.com/office/officeart/2005/8/layout/hierarchy3"/>
    <dgm:cxn modelId="{846C17CE-2DD7-964A-866E-5B336B0484B8}" type="presOf" srcId="{F320C8A6-E738-7344-8A4A-45929B2D46C6}" destId="{53CAA654-40A4-4548-B3C4-7203820EE983}" srcOrd="0" destOrd="0" presId="urn:microsoft.com/office/officeart/2005/8/layout/hierarchy3"/>
    <dgm:cxn modelId="{2FC9A3ED-E425-6649-BA39-C7A1CAE0B994}" type="presOf" srcId="{8B6837D6-63FF-7B47-95CC-D2F02C4DA6A3}" destId="{24CCFBE4-163B-8343-8931-36B895F772BA}" srcOrd="0" destOrd="0" presId="urn:microsoft.com/office/officeart/2005/8/layout/hierarchy3"/>
    <dgm:cxn modelId="{009F79FA-F4F2-5949-A18F-B49E516362FC}" srcId="{E395FE9B-F8EF-6E44-B522-DCE2AEA766B1}" destId="{8B6837D6-63FF-7B47-95CC-D2F02C4DA6A3}" srcOrd="3" destOrd="0" parTransId="{F320C8A6-E738-7344-8A4A-45929B2D46C6}" sibTransId="{3B7F5413-09EB-BE4A-A50E-BB52A710A347}"/>
    <dgm:cxn modelId="{D237060D-8422-584A-A8C0-56397E056EB6}" type="presParOf" srcId="{BE98BFDE-06F8-354E-B548-0D507C75A4FB}" destId="{F0ED022E-78D0-8C46-B816-241952EA0D35}" srcOrd="0" destOrd="0" presId="urn:microsoft.com/office/officeart/2005/8/layout/hierarchy3"/>
    <dgm:cxn modelId="{6DFBDD70-45FD-4E44-AD26-610C5C40B014}" type="presParOf" srcId="{F0ED022E-78D0-8C46-B816-241952EA0D35}" destId="{F9C305B0-10C8-9A41-93FE-1E8B9A857A03}" srcOrd="0" destOrd="0" presId="urn:microsoft.com/office/officeart/2005/8/layout/hierarchy3"/>
    <dgm:cxn modelId="{B596A4E6-48F5-884E-A785-9E0502D384DE}" type="presParOf" srcId="{F9C305B0-10C8-9A41-93FE-1E8B9A857A03}" destId="{CED3FC76-CE41-FB4F-9B98-12E5A246AD53}" srcOrd="0" destOrd="0" presId="urn:microsoft.com/office/officeart/2005/8/layout/hierarchy3"/>
    <dgm:cxn modelId="{DA6819C9-30D9-E247-B6BD-06E64E72BE95}" type="presParOf" srcId="{F9C305B0-10C8-9A41-93FE-1E8B9A857A03}" destId="{FF7DBC7A-40B7-FC4B-96E7-7F7D13BBA7B3}" srcOrd="1" destOrd="0" presId="urn:microsoft.com/office/officeart/2005/8/layout/hierarchy3"/>
    <dgm:cxn modelId="{2C44668E-8F99-D04E-AA71-34AAD74E2B16}" type="presParOf" srcId="{F0ED022E-78D0-8C46-B816-241952EA0D35}" destId="{CC4AF860-4C91-D24C-BBE3-AE1AC4A2F600}" srcOrd="1" destOrd="0" presId="urn:microsoft.com/office/officeart/2005/8/layout/hierarchy3"/>
    <dgm:cxn modelId="{D191AED3-ACA5-8E48-834B-B6E218DA9F8A}" type="presParOf" srcId="{CC4AF860-4C91-D24C-BBE3-AE1AC4A2F600}" destId="{EEB2C3EB-F3DF-7047-B0D2-9DA73E75054F}" srcOrd="0" destOrd="0" presId="urn:microsoft.com/office/officeart/2005/8/layout/hierarchy3"/>
    <dgm:cxn modelId="{132FD952-8217-F546-B063-47F87EA7C3AE}" type="presParOf" srcId="{CC4AF860-4C91-D24C-BBE3-AE1AC4A2F600}" destId="{DBABC5C8-42F5-E94A-8AF4-10FB47E07FCA}" srcOrd="1" destOrd="0" presId="urn:microsoft.com/office/officeart/2005/8/layout/hierarchy3"/>
    <dgm:cxn modelId="{0FD7D0A7-2143-9240-BA33-9E1C6297AE6A}" type="presParOf" srcId="{CC4AF860-4C91-D24C-BBE3-AE1AC4A2F600}" destId="{C56B7958-7B15-0D40-BD81-EB773A45F702}" srcOrd="2" destOrd="0" presId="urn:microsoft.com/office/officeart/2005/8/layout/hierarchy3"/>
    <dgm:cxn modelId="{06CB737C-F371-4943-9730-702F81471C61}" type="presParOf" srcId="{CC4AF860-4C91-D24C-BBE3-AE1AC4A2F600}" destId="{4AC87C69-A201-B245-ABBD-E25741F5A55E}" srcOrd="3" destOrd="0" presId="urn:microsoft.com/office/officeart/2005/8/layout/hierarchy3"/>
    <dgm:cxn modelId="{3ECDCB30-CCA2-2642-8F4D-B1FE1CE36E98}" type="presParOf" srcId="{CC4AF860-4C91-D24C-BBE3-AE1AC4A2F600}" destId="{35E73B88-C1D3-5A4C-947C-D5B2331B44B0}" srcOrd="4" destOrd="0" presId="urn:microsoft.com/office/officeart/2005/8/layout/hierarchy3"/>
    <dgm:cxn modelId="{CE0BFC8E-8F10-774C-B36C-E0931D925562}" type="presParOf" srcId="{CC4AF860-4C91-D24C-BBE3-AE1AC4A2F600}" destId="{18FCFFD6-BB86-1744-86F9-84E0C0D030BD}" srcOrd="5" destOrd="0" presId="urn:microsoft.com/office/officeart/2005/8/layout/hierarchy3"/>
    <dgm:cxn modelId="{D17DCCC2-AC2B-494C-BC8E-236A886AB6BB}" type="presParOf" srcId="{CC4AF860-4C91-D24C-BBE3-AE1AC4A2F600}" destId="{53CAA654-40A4-4548-B3C4-7203820EE983}" srcOrd="6" destOrd="0" presId="urn:microsoft.com/office/officeart/2005/8/layout/hierarchy3"/>
    <dgm:cxn modelId="{E2050002-CE75-884E-80A8-759D538EEE81}" type="presParOf" srcId="{CC4AF860-4C91-D24C-BBE3-AE1AC4A2F600}" destId="{24CCFBE4-163B-8343-8931-36B895F772BA}" srcOrd="7" destOrd="0" presId="urn:microsoft.com/office/officeart/2005/8/layout/hierarchy3"/>
  </dgm:cxnLst>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0310AE7-83D1-3B4E-8995-6D97DB6EDD5A}"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n-US"/>
        </a:p>
      </dgm:t>
    </dgm:pt>
    <dgm:pt modelId="{FDAC0EEF-2867-8D48-A596-670B0BEC4C16}">
      <dgm:prSet phldrT="[Text]" custT="1"/>
      <dgm:spPr>
        <a:solidFill>
          <a:srgbClr val="0046FF"/>
        </a:solidFill>
      </dgm:spPr>
      <dgm:t>
        <a:bodyPr/>
        <a:lstStyle/>
        <a:p>
          <a:r>
            <a:rPr lang="en-US" sz="2400" dirty="0">
              <a:solidFill>
                <a:srgbClr val="FFFF00"/>
              </a:solidFill>
            </a:rPr>
            <a:t>Core Courses (9)</a:t>
          </a:r>
        </a:p>
      </dgm:t>
    </dgm:pt>
    <dgm:pt modelId="{F67D130A-6404-FB4E-98F1-A9E4A894119B}" type="parTrans" cxnId="{68240EBD-524D-4E43-AF83-3A5B425BE1EC}">
      <dgm:prSet/>
      <dgm:spPr/>
      <dgm:t>
        <a:bodyPr/>
        <a:lstStyle/>
        <a:p>
          <a:endParaRPr lang="en-US"/>
        </a:p>
      </dgm:t>
    </dgm:pt>
    <dgm:pt modelId="{699A84A0-4018-5C43-B4C4-F5CFCDE7E80D}" type="sibTrans" cxnId="{68240EBD-524D-4E43-AF83-3A5B425BE1EC}">
      <dgm:prSet/>
      <dgm:spPr/>
      <dgm:t>
        <a:bodyPr/>
        <a:lstStyle/>
        <a:p>
          <a:endParaRPr lang="en-US"/>
        </a:p>
      </dgm:t>
    </dgm:pt>
    <dgm:pt modelId="{70D3CB17-4428-1B41-A981-E798FE9C162C}">
      <dgm:prSet phldrT="[Text]" custT="1"/>
      <dgm:spPr>
        <a:ln w="38100">
          <a:solidFill>
            <a:srgbClr val="003CFF"/>
          </a:solidFill>
        </a:ln>
      </dgm:spPr>
      <dgm:t>
        <a:bodyPr/>
        <a:lstStyle/>
        <a:p>
          <a:pPr>
            <a:spcAft>
              <a:spcPts val="0"/>
            </a:spcAft>
          </a:pPr>
          <a:r>
            <a:rPr lang="en-US" sz="2000" dirty="0">
              <a:solidFill>
                <a:srgbClr val="003CFF"/>
              </a:solidFill>
            </a:rPr>
            <a:t>SPI 298</a:t>
          </a:r>
        </a:p>
        <a:p>
          <a:pPr>
            <a:spcAft>
              <a:spcPct val="35000"/>
            </a:spcAft>
          </a:pPr>
          <a:r>
            <a:rPr lang="en-US" sz="1400" dirty="0">
              <a:solidFill>
                <a:srgbClr val="003CFF"/>
              </a:solidFill>
            </a:rPr>
            <a:t>Intro to Public Policy</a:t>
          </a:r>
          <a:br>
            <a:rPr lang="en-US" sz="1600" dirty="0">
              <a:solidFill>
                <a:srgbClr val="003CFF"/>
              </a:solidFill>
            </a:rPr>
          </a:br>
          <a:r>
            <a:rPr lang="en-US" sz="1100" dirty="0">
              <a:solidFill>
                <a:srgbClr val="FF0000"/>
              </a:solidFill>
            </a:rPr>
            <a:t>(</a:t>
          </a:r>
          <a:r>
            <a:rPr lang="en-US" sz="1100" b="1" dirty="0">
              <a:solidFill>
                <a:srgbClr val="FF0000"/>
              </a:solidFill>
            </a:rPr>
            <a:t>FALL</a:t>
          </a:r>
          <a:r>
            <a:rPr lang="en-US" sz="1100" dirty="0">
              <a:solidFill>
                <a:srgbClr val="FF0000"/>
              </a:solidFill>
            </a:rPr>
            <a:t> ONLY)</a:t>
          </a:r>
        </a:p>
      </dgm:t>
    </dgm:pt>
    <dgm:pt modelId="{319A4AC9-9806-4C4B-9268-2E6E7165A7A9}" type="parTrans" cxnId="{AA51A9D9-E01B-1445-9054-56CC370FE90E}">
      <dgm:prSet/>
      <dgm:spPr/>
      <dgm:t>
        <a:bodyPr/>
        <a:lstStyle/>
        <a:p>
          <a:endParaRPr lang="en-US"/>
        </a:p>
      </dgm:t>
    </dgm:pt>
    <dgm:pt modelId="{12328DE9-01AE-214F-AA1D-29852C29C83C}" type="sibTrans" cxnId="{AA51A9D9-E01B-1445-9054-56CC370FE90E}">
      <dgm:prSet/>
      <dgm:spPr/>
      <dgm:t>
        <a:bodyPr/>
        <a:lstStyle/>
        <a:p>
          <a:endParaRPr lang="en-US"/>
        </a:p>
      </dgm:t>
    </dgm:pt>
    <dgm:pt modelId="{E4B06E97-293B-3E4F-84E9-00E02B6BF356}">
      <dgm:prSet phldrT="[Text]" custT="1"/>
      <dgm:spPr>
        <a:ln w="38100">
          <a:solidFill>
            <a:srgbClr val="003CFF"/>
          </a:solidFill>
        </a:ln>
      </dgm:spPr>
      <dgm:t>
        <a:bodyPr/>
        <a:lstStyle/>
        <a:p>
          <a:pPr>
            <a:spcAft>
              <a:spcPts val="0"/>
            </a:spcAft>
          </a:pPr>
          <a:r>
            <a:rPr lang="en-US" sz="2000" dirty="0">
              <a:solidFill>
                <a:srgbClr val="003CFF"/>
              </a:solidFill>
            </a:rPr>
            <a:t>SPI 299</a:t>
          </a:r>
        </a:p>
        <a:p>
          <a:pPr>
            <a:spcAft>
              <a:spcPct val="35000"/>
            </a:spcAft>
          </a:pPr>
          <a:r>
            <a:rPr lang="en-US" sz="1400" dirty="0">
              <a:solidFill>
                <a:srgbClr val="003CFF"/>
              </a:solidFill>
            </a:rPr>
            <a:t>Research Design</a:t>
          </a:r>
          <a:br>
            <a:rPr lang="en-US" sz="2000" dirty="0">
              <a:solidFill>
                <a:srgbClr val="003CFF"/>
              </a:solidFill>
            </a:rPr>
          </a:br>
          <a:r>
            <a:rPr lang="en-US" sz="1100" dirty="0">
              <a:solidFill>
                <a:srgbClr val="FF0000"/>
              </a:solidFill>
            </a:rPr>
            <a:t>(</a:t>
          </a:r>
          <a:r>
            <a:rPr lang="en-US" sz="1100" b="1" dirty="0">
              <a:solidFill>
                <a:srgbClr val="FF0000"/>
              </a:solidFill>
            </a:rPr>
            <a:t>FALL</a:t>
          </a:r>
          <a:r>
            <a:rPr lang="en-US" sz="1100" dirty="0">
              <a:solidFill>
                <a:srgbClr val="FF0000"/>
              </a:solidFill>
            </a:rPr>
            <a:t> ONLY)</a:t>
          </a:r>
          <a:endParaRPr lang="en-US" sz="1000" i="1" dirty="0">
            <a:solidFill>
              <a:srgbClr val="FF0000"/>
            </a:solidFill>
          </a:endParaRPr>
        </a:p>
      </dgm:t>
    </dgm:pt>
    <dgm:pt modelId="{4D5F9D7B-C889-1A47-B839-D3D7EA1CCA26}" type="parTrans" cxnId="{6F75800A-30E2-9948-A346-572D7DA81FBB}">
      <dgm:prSet/>
      <dgm:spPr/>
      <dgm:t>
        <a:bodyPr/>
        <a:lstStyle/>
        <a:p>
          <a:endParaRPr lang="en-US"/>
        </a:p>
      </dgm:t>
    </dgm:pt>
    <dgm:pt modelId="{5089481E-9D03-0144-A2CE-BE8D1C3D61B7}" type="sibTrans" cxnId="{6F75800A-30E2-9948-A346-572D7DA81FBB}">
      <dgm:prSet/>
      <dgm:spPr/>
      <dgm:t>
        <a:bodyPr/>
        <a:lstStyle/>
        <a:p>
          <a:endParaRPr lang="en-US"/>
        </a:p>
      </dgm:t>
    </dgm:pt>
    <dgm:pt modelId="{C4E507D4-05B9-5C4B-87B7-7972483416B8}">
      <dgm:prSet phldrT="[Text]" custT="1"/>
      <dgm:spPr>
        <a:ln w="38100">
          <a:solidFill>
            <a:srgbClr val="003CFF"/>
          </a:solidFill>
        </a:ln>
      </dgm:spPr>
      <dgm:t>
        <a:bodyPr/>
        <a:lstStyle/>
        <a:p>
          <a:pPr>
            <a:spcAft>
              <a:spcPts val="0"/>
            </a:spcAft>
          </a:pPr>
          <a:r>
            <a:rPr lang="en-US" sz="2000" dirty="0">
              <a:solidFill>
                <a:srgbClr val="003CFF"/>
              </a:solidFill>
            </a:rPr>
            <a:t>SPI 397</a:t>
          </a:r>
        </a:p>
        <a:p>
          <a:pPr>
            <a:spcAft>
              <a:spcPct val="35000"/>
            </a:spcAft>
          </a:pPr>
          <a:r>
            <a:rPr lang="en-US" sz="1400" dirty="0">
              <a:solidFill>
                <a:srgbClr val="003CFF"/>
              </a:solidFill>
            </a:rPr>
            <a:t>Research Seminar </a:t>
          </a:r>
          <a:br>
            <a:rPr lang="en-US" sz="2400" dirty="0">
              <a:solidFill>
                <a:srgbClr val="003CFF"/>
              </a:solidFill>
            </a:rPr>
          </a:br>
          <a:r>
            <a:rPr lang="en-US" sz="1100" dirty="0">
              <a:solidFill>
                <a:srgbClr val="FF0000"/>
              </a:solidFill>
            </a:rPr>
            <a:t>(</a:t>
          </a:r>
          <a:r>
            <a:rPr lang="en-US" sz="1100" b="1" dirty="0">
              <a:solidFill>
                <a:srgbClr val="FF0000"/>
              </a:solidFill>
            </a:rPr>
            <a:t>SPRING</a:t>
          </a:r>
          <a:r>
            <a:rPr lang="en-US" sz="1100" dirty="0">
              <a:solidFill>
                <a:srgbClr val="FF0000"/>
              </a:solidFill>
            </a:rPr>
            <a:t> ONLY)</a:t>
          </a:r>
        </a:p>
      </dgm:t>
    </dgm:pt>
    <dgm:pt modelId="{51DF4B4D-040B-B041-AAA8-07187806EF86}" type="parTrans" cxnId="{34C30997-DF1C-7742-A82B-68FB0A95D5EA}">
      <dgm:prSet/>
      <dgm:spPr/>
      <dgm:t>
        <a:bodyPr/>
        <a:lstStyle/>
        <a:p>
          <a:endParaRPr lang="en-US"/>
        </a:p>
      </dgm:t>
    </dgm:pt>
    <dgm:pt modelId="{37630345-094F-0E41-9335-2DDB5E392F42}" type="sibTrans" cxnId="{34C30997-DF1C-7742-A82B-68FB0A95D5EA}">
      <dgm:prSet/>
      <dgm:spPr/>
      <dgm:t>
        <a:bodyPr/>
        <a:lstStyle/>
        <a:p>
          <a:endParaRPr lang="en-US"/>
        </a:p>
      </dgm:t>
    </dgm:pt>
    <dgm:pt modelId="{B8BBA3B5-B285-D04F-B33A-98C6B7E12284}">
      <dgm:prSet phldrT="[Text]" custT="1"/>
      <dgm:spPr>
        <a:ln w="38100">
          <a:solidFill>
            <a:srgbClr val="003CFF"/>
          </a:solidFill>
        </a:ln>
      </dgm:spPr>
      <dgm:t>
        <a:bodyPr/>
        <a:lstStyle/>
        <a:p>
          <a:pPr>
            <a:spcAft>
              <a:spcPts val="0"/>
            </a:spcAft>
          </a:pPr>
          <a:r>
            <a:rPr lang="en-US" sz="2000" dirty="0">
              <a:solidFill>
                <a:srgbClr val="003CFF"/>
              </a:solidFill>
            </a:rPr>
            <a:t>SPI 301</a:t>
          </a:r>
        </a:p>
        <a:p>
          <a:pPr>
            <a:spcAft>
              <a:spcPct val="35000"/>
            </a:spcAft>
          </a:pPr>
          <a:r>
            <a:rPr lang="en-US" sz="1400" dirty="0">
              <a:solidFill>
                <a:srgbClr val="003CFF"/>
              </a:solidFill>
            </a:rPr>
            <a:t>Policy Task Force</a:t>
          </a:r>
          <a:br>
            <a:rPr lang="en-US" sz="2000" dirty="0">
              <a:solidFill>
                <a:srgbClr val="003CFF"/>
              </a:solidFill>
            </a:rPr>
          </a:br>
          <a:r>
            <a:rPr lang="en-US" sz="1100" dirty="0">
              <a:solidFill>
                <a:srgbClr val="FF0000"/>
              </a:solidFill>
            </a:rPr>
            <a:t>(FALL or SPRING)</a:t>
          </a:r>
        </a:p>
      </dgm:t>
    </dgm:pt>
    <dgm:pt modelId="{B23D954A-4F12-8547-8701-DBE7CAA05EF5}" type="parTrans" cxnId="{D27E2439-66E7-D44D-8412-4CF0E0980C2C}">
      <dgm:prSet/>
      <dgm:spPr/>
      <dgm:t>
        <a:bodyPr/>
        <a:lstStyle/>
        <a:p>
          <a:endParaRPr lang="en-US"/>
        </a:p>
      </dgm:t>
    </dgm:pt>
    <dgm:pt modelId="{3A3B44CB-C3D7-7848-B087-A6EEBAE0AB55}" type="sibTrans" cxnId="{D27E2439-66E7-D44D-8412-4CF0E0980C2C}">
      <dgm:prSet/>
      <dgm:spPr/>
      <dgm:t>
        <a:bodyPr/>
        <a:lstStyle/>
        <a:p>
          <a:endParaRPr lang="en-US"/>
        </a:p>
      </dgm:t>
    </dgm:pt>
    <dgm:pt modelId="{938F24AA-F841-DD41-9741-8639A0FE6FCD}">
      <dgm:prSet phldrT="[Text]" custT="1"/>
      <dgm:spPr>
        <a:ln w="38100">
          <a:solidFill>
            <a:srgbClr val="003CFF"/>
          </a:solidFill>
        </a:ln>
      </dgm:spPr>
      <dgm:t>
        <a:bodyPr/>
        <a:lstStyle/>
        <a:p>
          <a:r>
            <a:rPr lang="en-US" sz="1800" dirty="0">
              <a:solidFill>
                <a:srgbClr val="003CFF"/>
              </a:solidFill>
            </a:rPr>
            <a:t>Intermediate Economics</a:t>
          </a:r>
        </a:p>
      </dgm:t>
    </dgm:pt>
    <dgm:pt modelId="{EE60E003-12E2-6349-A8E0-085B3EF941BA}" type="parTrans" cxnId="{9AE9778D-AA08-344C-BF6A-882089FDAC9B}">
      <dgm:prSet/>
      <dgm:spPr/>
      <dgm:t>
        <a:bodyPr/>
        <a:lstStyle/>
        <a:p>
          <a:endParaRPr lang="en-US"/>
        </a:p>
      </dgm:t>
    </dgm:pt>
    <dgm:pt modelId="{3278257B-DE16-DC4D-A713-B535B750C859}" type="sibTrans" cxnId="{9AE9778D-AA08-344C-BF6A-882089FDAC9B}">
      <dgm:prSet/>
      <dgm:spPr/>
      <dgm:t>
        <a:bodyPr/>
        <a:lstStyle/>
        <a:p>
          <a:endParaRPr lang="en-US"/>
        </a:p>
      </dgm:t>
    </dgm:pt>
    <dgm:pt modelId="{67D444C1-38D5-4380-BAE5-C1806BEB0F63}">
      <dgm:prSet phldrT="[Text]" custT="1"/>
      <dgm:spPr>
        <a:ln w="38100">
          <a:solidFill>
            <a:srgbClr val="003CFF"/>
          </a:solidFill>
        </a:ln>
      </dgm:spPr>
      <dgm:t>
        <a:bodyPr/>
        <a:lstStyle/>
        <a:p>
          <a:r>
            <a:rPr lang="en-US" sz="1800" dirty="0">
              <a:solidFill>
                <a:srgbClr val="003CFF"/>
              </a:solidFill>
            </a:rPr>
            <a:t>Power &amp; Identity</a:t>
          </a:r>
          <a:br>
            <a:rPr lang="en-US" sz="1100" dirty="0">
              <a:solidFill>
                <a:srgbClr val="003CFF"/>
              </a:solidFill>
            </a:rPr>
          </a:br>
          <a:r>
            <a:rPr lang="en-US" sz="1400" dirty="0">
              <a:solidFill>
                <a:schemeClr val="tx1"/>
              </a:solidFill>
            </a:rPr>
            <a:t>(</a:t>
          </a:r>
          <a:r>
            <a:rPr lang="en-US" sz="1400" b="1" dirty="0">
              <a:solidFill>
                <a:schemeClr val="tx1"/>
              </a:solidFill>
            </a:rPr>
            <a:t>CD</a:t>
          </a:r>
          <a:r>
            <a:rPr lang="en-US" sz="1400" dirty="0">
              <a:solidFill>
                <a:schemeClr val="tx1"/>
              </a:solidFill>
            </a:rPr>
            <a:t>)</a:t>
          </a:r>
          <a:endParaRPr lang="en-US" sz="1800" dirty="0">
            <a:solidFill>
              <a:schemeClr val="tx1"/>
            </a:solidFill>
          </a:endParaRPr>
        </a:p>
      </dgm:t>
    </dgm:pt>
    <dgm:pt modelId="{21465EDC-9553-44B9-8D4F-AA72C118FBE9}" type="parTrans" cxnId="{EC729677-A3B5-4CA2-AC40-7F8B360665DD}">
      <dgm:prSet/>
      <dgm:spPr/>
      <dgm:t>
        <a:bodyPr/>
        <a:lstStyle/>
        <a:p>
          <a:endParaRPr lang="en-US"/>
        </a:p>
      </dgm:t>
    </dgm:pt>
    <dgm:pt modelId="{C10F7AC5-A66D-4049-BBF7-BCE5F2365A69}" type="sibTrans" cxnId="{EC729677-A3B5-4CA2-AC40-7F8B360665DD}">
      <dgm:prSet/>
      <dgm:spPr/>
      <dgm:t>
        <a:bodyPr/>
        <a:lstStyle/>
        <a:p>
          <a:endParaRPr lang="en-US"/>
        </a:p>
      </dgm:t>
    </dgm:pt>
    <dgm:pt modelId="{9B819B82-8E09-46F3-B209-72B4B5227ADB}">
      <dgm:prSet phldrT="[Text]" custT="1"/>
      <dgm:spPr>
        <a:ln w="38100">
          <a:solidFill>
            <a:srgbClr val="003CFF"/>
          </a:solidFill>
        </a:ln>
      </dgm:spPr>
      <dgm:t>
        <a:bodyPr/>
        <a:lstStyle/>
        <a:p>
          <a:r>
            <a:rPr lang="en-US" sz="2000" dirty="0">
              <a:solidFill>
                <a:srgbClr val="003CFF"/>
              </a:solidFill>
            </a:rPr>
            <a:t>Ethics</a:t>
          </a:r>
          <a:br>
            <a:rPr lang="en-US" sz="1100" dirty="0">
              <a:solidFill>
                <a:srgbClr val="003CFF"/>
              </a:solidFill>
            </a:rPr>
          </a:br>
          <a:r>
            <a:rPr lang="en-US" sz="1400" dirty="0">
              <a:solidFill>
                <a:schemeClr val="tx1"/>
              </a:solidFill>
            </a:rPr>
            <a:t>(</a:t>
          </a:r>
          <a:r>
            <a:rPr lang="en-US" sz="1400" b="1" dirty="0">
              <a:solidFill>
                <a:schemeClr val="tx1"/>
              </a:solidFill>
            </a:rPr>
            <a:t>EM</a:t>
          </a:r>
          <a:r>
            <a:rPr lang="en-US" sz="1400" dirty="0">
              <a:solidFill>
                <a:schemeClr val="tx1"/>
              </a:solidFill>
            </a:rPr>
            <a:t>)</a:t>
          </a:r>
          <a:endParaRPr lang="en-US" sz="2000" dirty="0">
            <a:solidFill>
              <a:schemeClr val="tx1"/>
            </a:solidFill>
          </a:endParaRPr>
        </a:p>
      </dgm:t>
    </dgm:pt>
    <dgm:pt modelId="{392D24DE-00E5-4D6A-AF06-5B1621E7853F}" type="parTrans" cxnId="{EBE5142B-2310-4791-8C55-21ED37748A40}">
      <dgm:prSet/>
      <dgm:spPr/>
      <dgm:t>
        <a:bodyPr/>
        <a:lstStyle/>
        <a:p>
          <a:endParaRPr lang="en-US"/>
        </a:p>
      </dgm:t>
    </dgm:pt>
    <dgm:pt modelId="{59A53FCF-BCD2-4024-BEBC-078D0F39EDA2}" type="sibTrans" cxnId="{EBE5142B-2310-4791-8C55-21ED37748A40}">
      <dgm:prSet/>
      <dgm:spPr/>
      <dgm:t>
        <a:bodyPr/>
        <a:lstStyle/>
        <a:p>
          <a:endParaRPr lang="en-US"/>
        </a:p>
      </dgm:t>
    </dgm:pt>
    <dgm:pt modelId="{BF71E922-4EA4-6C40-81BB-52C05754FEDC}" type="pres">
      <dgm:prSet presAssocID="{60310AE7-83D1-3B4E-8995-6D97DB6EDD5A}" presName="diagram" presStyleCnt="0">
        <dgm:presLayoutVars>
          <dgm:chPref val="1"/>
          <dgm:dir/>
          <dgm:animOne val="branch"/>
          <dgm:animLvl val="lvl"/>
          <dgm:resizeHandles/>
        </dgm:presLayoutVars>
      </dgm:prSet>
      <dgm:spPr/>
    </dgm:pt>
    <dgm:pt modelId="{16BC61F4-02E4-6845-9957-BCF0C1AB5819}" type="pres">
      <dgm:prSet presAssocID="{FDAC0EEF-2867-8D48-A596-670B0BEC4C16}" presName="root" presStyleCnt="0"/>
      <dgm:spPr/>
    </dgm:pt>
    <dgm:pt modelId="{EC33FC23-1F26-3449-9FE9-9C42527693F4}" type="pres">
      <dgm:prSet presAssocID="{FDAC0EEF-2867-8D48-A596-670B0BEC4C16}" presName="rootComposite" presStyleCnt="0"/>
      <dgm:spPr/>
    </dgm:pt>
    <dgm:pt modelId="{89B06B49-A34C-C14E-9A65-6AD6EAD41240}" type="pres">
      <dgm:prSet presAssocID="{FDAC0EEF-2867-8D48-A596-670B0BEC4C16}" presName="rootText" presStyleLbl="node1" presStyleIdx="0" presStyleCnt="1" custScaleX="232708" custLinFactNeighborX="-3372" custLinFactNeighborY="984"/>
      <dgm:spPr/>
    </dgm:pt>
    <dgm:pt modelId="{6F601061-CB9F-9D4E-B495-E7BD64D25F18}" type="pres">
      <dgm:prSet presAssocID="{FDAC0EEF-2867-8D48-A596-670B0BEC4C16}" presName="rootConnector" presStyleLbl="node1" presStyleIdx="0" presStyleCnt="1"/>
      <dgm:spPr/>
    </dgm:pt>
    <dgm:pt modelId="{5D64409F-E719-C948-9BD5-F1C09764219D}" type="pres">
      <dgm:prSet presAssocID="{FDAC0EEF-2867-8D48-A596-670B0BEC4C16}" presName="childShape" presStyleCnt="0"/>
      <dgm:spPr/>
    </dgm:pt>
    <dgm:pt modelId="{D05517FA-17BC-EB47-A870-4BC00045EAEB}" type="pres">
      <dgm:prSet presAssocID="{319A4AC9-9806-4C4B-9268-2E6E7165A7A9}" presName="Name13" presStyleLbl="parChTrans1D2" presStyleIdx="0" presStyleCnt="7"/>
      <dgm:spPr/>
    </dgm:pt>
    <dgm:pt modelId="{D2AB530E-AF8A-354A-981B-E5AA98432F7B}" type="pres">
      <dgm:prSet presAssocID="{70D3CB17-4428-1B41-A981-E798FE9C162C}" presName="childText" presStyleLbl="bgAcc1" presStyleIdx="0" presStyleCnt="7" custScaleX="203887" custScaleY="120086" custLinFactNeighborX="3295" custLinFactNeighborY="-7995">
        <dgm:presLayoutVars>
          <dgm:bulletEnabled val="1"/>
        </dgm:presLayoutVars>
      </dgm:prSet>
      <dgm:spPr/>
    </dgm:pt>
    <dgm:pt modelId="{7C56880D-BC07-2940-A09E-E746BBBD4929}" type="pres">
      <dgm:prSet presAssocID="{4D5F9D7B-C889-1A47-B839-D3D7EA1CCA26}" presName="Name13" presStyleLbl="parChTrans1D2" presStyleIdx="1" presStyleCnt="7"/>
      <dgm:spPr/>
    </dgm:pt>
    <dgm:pt modelId="{8F207A02-1A17-6046-B159-8D046D4614BF}" type="pres">
      <dgm:prSet presAssocID="{E4B06E97-293B-3E4F-84E9-00E02B6BF356}" presName="childText" presStyleLbl="bgAcc1" presStyleIdx="1" presStyleCnt="7" custScaleX="204199" custScaleY="157876" custLinFactNeighborX="2983" custLinFactNeighborY="-19786">
        <dgm:presLayoutVars>
          <dgm:bulletEnabled val="1"/>
        </dgm:presLayoutVars>
      </dgm:prSet>
      <dgm:spPr/>
    </dgm:pt>
    <dgm:pt modelId="{1217A1DF-CDEC-6B4B-9FD0-DB7744183D20}" type="pres">
      <dgm:prSet presAssocID="{51DF4B4D-040B-B041-AAA8-07187806EF86}" presName="Name13" presStyleLbl="parChTrans1D2" presStyleIdx="2" presStyleCnt="7"/>
      <dgm:spPr/>
    </dgm:pt>
    <dgm:pt modelId="{827D4B4F-5892-2842-8A98-825DFC82A638}" type="pres">
      <dgm:prSet presAssocID="{C4E507D4-05B9-5C4B-87B7-7972483416B8}" presName="childText" presStyleLbl="bgAcc1" presStyleIdx="2" presStyleCnt="7" custScaleX="204199" custScaleY="137126" custLinFactNeighborX="2983" custLinFactNeighborY="-29504">
        <dgm:presLayoutVars>
          <dgm:bulletEnabled val="1"/>
        </dgm:presLayoutVars>
      </dgm:prSet>
      <dgm:spPr/>
    </dgm:pt>
    <dgm:pt modelId="{78BFEB43-B5AF-E246-A139-D1A3CE804CEF}" type="pres">
      <dgm:prSet presAssocID="{B23D954A-4F12-8547-8701-DBE7CAA05EF5}" presName="Name13" presStyleLbl="parChTrans1D2" presStyleIdx="3" presStyleCnt="7"/>
      <dgm:spPr/>
    </dgm:pt>
    <dgm:pt modelId="{3B4F7657-1515-3B4A-9E9F-2783A32362C6}" type="pres">
      <dgm:prSet presAssocID="{B8BBA3B5-B285-D04F-B33A-98C6B7E12284}" presName="childText" presStyleLbl="bgAcc1" presStyleIdx="3" presStyleCnt="7" custScaleX="202334" custScaleY="152445" custLinFactNeighborX="2827" custLinFactNeighborY="-35932">
        <dgm:presLayoutVars>
          <dgm:bulletEnabled val="1"/>
        </dgm:presLayoutVars>
      </dgm:prSet>
      <dgm:spPr/>
    </dgm:pt>
    <dgm:pt modelId="{1DFB5F43-C364-BF4C-ACDD-790AFC3F885E}" type="pres">
      <dgm:prSet presAssocID="{EE60E003-12E2-6349-A8E0-085B3EF941BA}" presName="Name13" presStyleLbl="parChTrans1D2" presStyleIdx="4" presStyleCnt="7"/>
      <dgm:spPr/>
    </dgm:pt>
    <dgm:pt modelId="{047B68BC-5AA9-CC44-98EA-0709215B59E6}" type="pres">
      <dgm:prSet presAssocID="{938F24AA-F841-DD41-9741-8639A0FE6FCD}" presName="childText" presStyleLbl="bgAcc1" presStyleIdx="4" presStyleCnt="7" custScaleX="204873" custScaleY="102261" custLinFactNeighborX="916" custLinFactNeighborY="-33319">
        <dgm:presLayoutVars>
          <dgm:bulletEnabled val="1"/>
        </dgm:presLayoutVars>
      </dgm:prSet>
      <dgm:spPr/>
    </dgm:pt>
    <dgm:pt modelId="{45710BF2-FDAB-4C14-BEF7-0BEA0B32855E}" type="pres">
      <dgm:prSet presAssocID="{21465EDC-9553-44B9-8D4F-AA72C118FBE9}" presName="Name13" presStyleLbl="parChTrans1D2" presStyleIdx="5" presStyleCnt="7"/>
      <dgm:spPr/>
    </dgm:pt>
    <dgm:pt modelId="{0554FDAC-4FAD-463B-9D1A-CD155CA427FC}" type="pres">
      <dgm:prSet presAssocID="{67D444C1-38D5-4380-BAE5-C1806BEB0F63}" presName="childText" presStyleLbl="bgAcc1" presStyleIdx="5" presStyleCnt="7" custScaleX="203315" custScaleY="106795" custLinFactNeighborX="916" custLinFactNeighborY="-41861">
        <dgm:presLayoutVars>
          <dgm:bulletEnabled val="1"/>
        </dgm:presLayoutVars>
      </dgm:prSet>
      <dgm:spPr/>
    </dgm:pt>
    <dgm:pt modelId="{9D547792-F00B-404E-8B99-A354BCDE4A9D}" type="pres">
      <dgm:prSet presAssocID="{392D24DE-00E5-4D6A-AF06-5B1621E7853F}" presName="Name13" presStyleLbl="parChTrans1D2" presStyleIdx="6" presStyleCnt="7"/>
      <dgm:spPr/>
    </dgm:pt>
    <dgm:pt modelId="{A5445188-02A8-4A1F-8098-C9F882D0911D}" type="pres">
      <dgm:prSet presAssocID="{9B819B82-8E09-46F3-B209-72B4B5227ADB}" presName="childText" presStyleLbl="bgAcc1" presStyleIdx="6" presStyleCnt="7" custScaleX="204612" custScaleY="90997" custLinFactNeighborX="2570" custLinFactNeighborY="-47594">
        <dgm:presLayoutVars>
          <dgm:bulletEnabled val="1"/>
        </dgm:presLayoutVars>
      </dgm:prSet>
      <dgm:spPr/>
    </dgm:pt>
  </dgm:ptLst>
  <dgm:cxnLst>
    <dgm:cxn modelId="{6F75800A-30E2-9948-A346-572D7DA81FBB}" srcId="{FDAC0EEF-2867-8D48-A596-670B0BEC4C16}" destId="{E4B06E97-293B-3E4F-84E9-00E02B6BF356}" srcOrd="1" destOrd="0" parTransId="{4D5F9D7B-C889-1A47-B839-D3D7EA1CCA26}" sibTransId="{5089481E-9D03-0144-A2CE-BE8D1C3D61B7}"/>
    <dgm:cxn modelId="{85B3490E-720A-0544-8F4F-DAD84A73F33D}" type="presOf" srcId="{319A4AC9-9806-4C4B-9268-2E6E7165A7A9}" destId="{D05517FA-17BC-EB47-A870-4BC00045EAEB}" srcOrd="0" destOrd="0" presId="urn:microsoft.com/office/officeart/2005/8/layout/hierarchy3"/>
    <dgm:cxn modelId="{D3083B11-054C-F54A-A579-693261A89F07}" type="presOf" srcId="{C4E507D4-05B9-5C4B-87B7-7972483416B8}" destId="{827D4B4F-5892-2842-8A98-825DFC82A638}" srcOrd="0" destOrd="0" presId="urn:microsoft.com/office/officeart/2005/8/layout/hierarchy3"/>
    <dgm:cxn modelId="{06B5F021-0364-41FA-8B46-8BC4528A4666}" type="presOf" srcId="{9B819B82-8E09-46F3-B209-72B4B5227ADB}" destId="{A5445188-02A8-4A1F-8098-C9F882D0911D}" srcOrd="0" destOrd="0" presId="urn:microsoft.com/office/officeart/2005/8/layout/hierarchy3"/>
    <dgm:cxn modelId="{98951626-EEEF-144C-BD53-C48E49586E8E}" type="presOf" srcId="{FDAC0EEF-2867-8D48-A596-670B0BEC4C16}" destId="{89B06B49-A34C-C14E-9A65-6AD6EAD41240}" srcOrd="0" destOrd="0" presId="urn:microsoft.com/office/officeart/2005/8/layout/hierarchy3"/>
    <dgm:cxn modelId="{EBE5142B-2310-4791-8C55-21ED37748A40}" srcId="{FDAC0EEF-2867-8D48-A596-670B0BEC4C16}" destId="{9B819B82-8E09-46F3-B209-72B4B5227ADB}" srcOrd="6" destOrd="0" parTransId="{392D24DE-00E5-4D6A-AF06-5B1621E7853F}" sibTransId="{59A53FCF-BCD2-4024-BEBC-078D0F39EDA2}"/>
    <dgm:cxn modelId="{37A2E737-7C98-5945-9B8B-65C2B3A34275}" type="presOf" srcId="{E4B06E97-293B-3E4F-84E9-00E02B6BF356}" destId="{8F207A02-1A17-6046-B159-8D046D4614BF}" srcOrd="0" destOrd="0" presId="urn:microsoft.com/office/officeart/2005/8/layout/hierarchy3"/>
    <dgm:cxn modelId="{D27E2439-66E7-D44D-8412-4CF0E0980C2C}" srcId="{FDAC0EEF-2867-8D48-A596-670B0BEC4C16}" destId="{B8BBA3B5-B285-D04F-B33A-98C6B7E12284}" srcOrd="3" destOrd="0" parTransId="{B23D954A-4F12-8547-8701-DBE7CAA05EF5}" sibTransId="{3A3B44CB-C3D7-7848-B087-A6EEBAE0AB55}"/>
    <dgm:cxn modelId="{C981BB54-4474-CF46-A299-6549AB835489}" type="presOf" srcId="{4D5F9D7B-C889-1A47-B839-D3D7EA1CCA26}" destId="{7C56880D-BC07-2940-A09E-E746BBBD4929}" srcOrd="0" destOrd="0" presId="urn:microsoft.com/office/officeart/2005/8/layout/hierarchy3"/>
    <dgm:cxn modelId="{DE19A256-AEC4-477A-8299-47CE656866D9}" type="presOf" srcId="{392D24DE-00E5-4D6A-AF06-5B1621E7853F}" destId="{9D547792-F00B-404E-8B99-A354BCDE4A9D}" srcOrd="0" destOrd="0" presId="urn:microsoft.com/office/officeart/2005/8/layout/hierarchy3"/>
    <dgm:cxn modelId="{EC729677-A3B5-4CA2-AC40-7F8B360665DD}" srcId="{FDAC0EEF-2867-8D48-A596-670B0BEC4C16}" destId="{67D444C1-38D5-4380-BAE5-C1806BEB0F63}" srcOrd="5" destOrd="0" parTransId="{21465EDC-9553-44B9-8D4F-AA72C118FBE9}" sibTransId="{C10F7AC5-A66D-4049-BBF7-BCE5F2365A69}"/>
    <dgm:cxn modelId="{F100D98C-2298-D04C-BEEB-B2B799E35EA1}" type="presOf" srcId="{51DF4B4D-040B-B041-AAA8-07187806EF86}" destId="{1217A1DF-CDEC-6B4B-9FD0-DB7744183D20}" srcOrd="0" destOrd="0" presId="urn:microsoft.com/office/officeart/2005/8/layout/hierarchy3"/>
    <dgm:cxn modelId="{9AE9778D-AA08-344C-BF6A-882089FDAC9B}" srcId="{FDAC0EEF-2867-8D48-A596-670B0BEC4C16}" destId="{938F24AA-F841-DD41-9741-8639A0FE6FCD}" srcOrd="4" destOrd="0" parTransId="{EE60E003-12E2-6349-A8E0-085B3EF941BA}" sibTransId="{3278257B-DE16-DC4D-A713-B535B750C859}"/>
    <dgm:cxn modelId="{34C30997-DF1C-7742-A82B-68FB0A95D5EA}" srcId="{FDAC0EEF-2867-8D48-A596-670B0BEC4C16}" destId="{C4E507D4-05B9-5C4B-87B7-7972483416B8}" srcOrd="2" destOrd="0" parTransId="{51DF4B4D-040B-B041-AAA8-07187806EF86}" sibTransId="{37630345-094F-0E41-9335-2DDB5E392F42}"/>
    <dgm:cxn modelId="{53D8729D-068D-41CC-A043-B8CA65C0360D}" type="presOf" srcId="{21465EDC-9553-44B9-8D4F-AA72C118FBE9}" destId="{45710BF2-FDAB-4C14-BEF7-0BEA0B32855E}" srcOrd="0" destOrd="0" presId="urn:microsoft.com/office/officeart/2005/8/layout/hierarchy3"/>
    <dgm:cxn modelId="{618D29A8-00D1-6042-876D-D486A8001BF7}" type="presOf" srcId="{B23D954A-4F12-8547-8701-DBE7CAA05EF5}" destId="{78BFEB43-B5AF-E246-A139-D1A3CE804CEF}" srcOrd="0" destOrd="0" presId="urn:microsoft.com/office/officeart/2005/8/layout/hierarchy3"/>
    <dgm:cxn modelId="{0CD75AB1-BBF4-054B-BDB9-3DA5AB9DD2E9}" type="presOf" srcId="{FDAC0EEF-2867-8D48-A596-670B0BEC4C16}" destId="{6F601061-CB9F-9D4E-B495-E7BD64D25F18}" srcOrd="1" destOrd="0" presId="urn:microsoft.com/office/officeart/2005/8/layout/hierarchy3"/>
    <dgm:cxn modelId="{BC2440B2-7B91-D44B-9B65-D4D5883B5AE8}" type="presOf" srcId="{70D3CB17-4428-1B41-A981-E798FE9C162C}" destId="{D2AB530E-AF8A-354A-981B-E5AA98432F7B}" srcOrd="0" destOrd="0" presId="urn:microsoft.com/office/officeart/2005/8/layout/hierarchy3"/>
    <dgm:cxn modelId="{0D1572B5-868D-2042-9352-E03294D15F64}" type="presOf" srcId="{938F24AA-F841-DD41-9741-8639A0FE6FCD}" destId="{047B68BC-5AA9-CC44-98EA-0709215B59E6}" srcOrd="0" destOrd="0" presId="urn:microsoft.com/office/officeart/2005/8/layout/hierarchy3"/>
    <dgm:cxn modelId="{68240EBD-524D-4E43-AF83-3A5B425BE1EC}" srcId="{60310AE7-83D1-3B4E-8995-6D97DB6EDD5A}" destId="{FDAC0EEF-2867-8D48-A596-670B0BEC4C16}" srcOrd="0" destOrd="0" parTransId="{F67D130A-6404-FB4E-98F1-A9E4A894119B}" sibTransId="{699A84A0-4018-5C43-B4C4-F5CFCDE7E80D}"/>
    <dgm:cxn modelId="{4617CCBD-0AEB-6445-86B3-838AAF61623D}" type="presOf" srcId="{EE60E003-12E2-6349-A8E0-085B3EF941BA}" destId="{1DFB5F43-C364-BF4C-ACDD-790AFC3F885E}" srcOrd="0" destOrd="0" presId="urn:microsoft.com/office/officeart/2005/8/layout/hierarchy3"/>
    <dgm:cxn modelId="{8F3289D0-C429-DB4D-BE57-33EEF8F160E9}" type="presOf" srcId="{60310AE7-83D1-3B4E-8995-6D97DB6EDD5A}" destId="{BF71E922-4EA4-6C40-81BB-52C05754FEDC}" srcOrd="0" destOrd="0" presId="urn:microsoft.com/office/officeart/2005/8/layout/hierarchy3"/>
    <dgm:cxn modelId="{325B2FD3-5963-7942-BBFB-C846944C1C8A}" type="presOf" srcId="{B8BBA3B5-B285-D04F-B33A-98C6B7E12284}" destId="{3B4F7657-1515-3B4A-9E9F-2783A32362C6}" srcOrd="0" destOrd="0" presId="urn:microsoft.com/office/officeart/2005/8/layout/hierarchy3"/>
    <dgm:cxn modelId="{AA51A9D9-E01B-1445-9054-56CC370FE90E}" srcId="{FDAC0EEF-2867-8D48-A596-670B0BEC4C16}" destId="{70D3CB17-4428-1B41-A981-E798FE9C162C}" srcOrd="0" destOrd="0" parTransId="{319A4AC9-9806-4C4B-9268-2E6E7165A7A9}" sibTransId="{12328DE9-01AE-214F-AA1D-29852C29C83C}"/>
    <dgm:cxn modelId="{DC73A7E9-DF35-4BD1-B36B-F4B55D0C697C}" type="presOf" srcId="{67D444C1-38D5-4380-BAE5-C1806BEB0F63}" destId="{0554FDAC-4FAD-463B-9D1A-CD155CA427FC}" srcOrd="0" destOrd="0" presId="urn:microsoft.com/office/officeart/2005/8/layout/hierarchy3"/>
    <dgm:cxn modelId="{3C5AAB90-3F4D-7E41-A878-BF2A3B84D478}" type="presParOf" srcId="{BF71E922-4EA4-6C40-81BB-52C05754FEDC}" destId="{16BC61F4-02E4-6845-9957-BCF0C1AB5819}" srcOrd="0" destOrd="0" presId="urn:microsoft.com/office/officeart/2005/8/layout/hierarchy3"/>
    <dgm:cxn modelId="{8C41BD6F-3B4B-F945-AC06-809BCCE339D6}" type="presParOf" srcId="{16BC61F4-02E4-6845-9957-BCF0C1AB5819}" destId="{EC33FC23-1F26-3449-9FE9-9C42527693F4}" srcOrd="0" destOrd="0" presId="urn:microsoft.com/office/officeart/2005/8/layout/hierarchy3"/>
    <dgm:cxn modelId="{74FB2042-8B3F-9846-9274-485392DF35C5}" type="presParOf" srcId="{EC33FC23-1F26-3449-9FE9-9C42527693F4}" destId="{89B06B49-A34C-C14E-9A65-6AD6EAD41240}" srcOrd="0" destOrd="0" presId="urn:microsoft.com/office/officeart/2005/8/layout/hierarchy3"/>
    <dgm:cxn modelId="{4A774F2B-09B3-4541-9B3A-9C763EA6DF84}" type="presParOf" srcId="{EC33FC23-1F26-3449-9FE9-9C42527693F4}" destId="{6F601061-CB9F-9D4E-B495-E7BD64D25F18}" srcOrd="1" destOrd="0" presId="urn:microsoft.com/office/officeart/2005/8/layout/hierarchy3"/>
    <dgm:cxn modelId="{D84A07B8-37A1-1440-8DA2-A3704A040119}" type="presParOf" srcId="{16BC61F4-02E4-6845-9957-BCF0C1AB5819}" destId="{5D64409F-E719-C948-9BD5-F1C09764219D}" srcOrd="1" destOrd="0" presId="urn:microsoft.com/office/officeart/2005/8/layout/hierarchy3"/>
    <dgm:cxn modelId="{655546C6-4031-0348-A8BD-A3DF40174809}" type="presParOf" srcId="{5D64409F-E719-C948-9BD5-F1C09764219D}" destId="{D05517FA-17BC-EB47-A870-4BC00045EAEB}" srcOrd="0" destOrd="0" presId="urn:microsoft.com/office/officeart/2005/8/layout/hierarchy3"/>
    <dgm:cxn modelId="{F791897C-099D-BC45-89AE-7A89430D00F3}" type="presParOf" srcId="{5D64409F-E719-C948-9BD5-F1C09764219D}" destId="{D2AB530E-AF8A-354A-981B-E5AA98432F7B}" srcOrd="1" destOrd="0" presId="urn:microsoft.com/office/officeart/2005/8/layout/hierarchy3"/>
    <dgm:cxn modelId="{507D4F6E-B8F4-3348-9244-E281FB8F2E35}" type="presParOf" srcId="{5D64409F-E719-C948-9BD5-F1C09764219D}" destId="{7C56880D-BC07-2940-A09E-E746BBBD4929}" srcOrd="2" destOrd="0" presId="urn:microsoft.com/office/officeart/2005/8/layout/hierarchy3"/>
    <dgm:cxn modelId="{0FDD3837-08CE-9549-A08B-B1858D556725}" type="presParOf" srcId="{5D64409F-E719-C948-9BD5-F1C09764219D}" destId="{8F207A02-1A17-6046-B159-8D046D4614BF}" srcOrd="3" destOrd="0" presId="urn:microsoft.com/office/officeart/2005/8/layout/hierarchy3"/>
    <dgm:cxn modelId="{CA53A450-A6BA-C346-BC80-DEF022CDAB7C}" type="presParOf" srcId="{5D64409F-E719-C948-9BD5-F1C09764219D}" destId="{1217A1DF-CDEC-6B4B-9FD0-DB7744183D20}" srcOrd="4" destOrd="0" presId="urn:microsoft.com/office/officeart/2005/8/layout/hierarchy3"/>
    <dgm:cxn modelId="{A63A324C-CB8A-1843-B2AD-981D0F850244}" type="presParOf" srcId="{5D64409F-E719-C948-9BD5-F1C09764219D}" destId="{827D4B4F-5892-2842-8A98-825DFC82A638}" srcOrd="5" destOrd="0" presId="urn:microsoft.com/office/officeart/2005/8/layout/hierarchy3"/>
    <dgm:cxn modelId="{4CD1D650-F23B-B648-B0E6-E76F678E6A67}" type="presParOf" srcId="{5D64409F-E719-C948-9BD5-F1C09764219D}" destId="{78BFEB43-B5AF-E246-A139-D1A3CE804CEF}" srcOrd="6" destOrd="0" presId="urn:microsoft.com/office/officeart/2005/8/layout/hierarchy3"/>
    <dgm:cxn modelId="{8CC4819A-D85A-E94D-ACF7-55897FA94097}" type="presParOf" srcId="{5D64409F-E719-C948-9BD5-F1C09764219D}" destId="{3B4F7657-1515-3B4A-9E9F-2783A32362C6}" srcOrd="7" destOrd="0" presId="urn:microsoft.com/office/officeart/2005/8/layout/hierarchy3"/>
    <dgm:cxn modelId="{720BC1AB-8B25-244A-9B1D-554EA4C4845F}" type="presParOf" srcId="{5D64409F-E719-C948-9BD5-F1C09764219D}" destId="{1DFB5F43-C364-BF4C-ACDD-790AFC3F885E}" srcOrd="8" destOrd="0" presId="urn:microsoft.com/office/officeart/2005/8/layout/hierarchy3"/>
    <dgm:cxn modelId="{D028D282-A1BF-D04F-B2A4-D6DD3B7C2390}" type="presParOf" srcId="{5D64409F-E719-C948-9BD5-F1C09764219D}" destId="{047B68BC-5AA9-CC44-98EA-0709215B59E6}" srcOrd="9" destOrd="0" presId="urn:microsoft.com/office/officeart/2005/8/layout/hierarchy3"/>
    <dgm:cxn modelId="{125A3E20-A398-40EB-8691-B09BE2EFB5AA}" type="presParOf" srcId="{5D64409F-E719-C948-9BD5-F1C09764219D}" destId="{45710BF2-FDAB-4C14-BEF7-0BEA0B32855E}" srcOrd="10" destOrd="0" presId="urn:microsoft.com/office/officeart/2005/8/layout/hierarchy3"/>
    <dgm:cxn modelId="{3A2D389E-018D-4197-BE59-558B73A2CC15}" type="presParOf" srcId="{5D64409F-E719-C948-9BD5-F1C09764219D}" destId="{0554FDAC-4FAD-463B-9D1A-CD155CA427FC}" srcOrd="11" destOrd="0" presId="urn:microsoft.com/office/officeart/2005/8/layout/hierarchy3"/>
    <dgm:cxn modelId="{0BE9EC06-EC13-4B3D-8A86-9E04636C2D4A}" type="presParOf" srcId="{5D64409F-E719-C948-9BD5-F1C09764219D}" destId="{9D547792-F00B-404E-8B99-A354BCDE4A9D}" srcOrd="12" destOrd="0" presId="urn:microsoft.com/office/officeart/2005/8/layout/hierarchy3"/>
    <dgm:cxn modelId="{2A868308-9C08-4ABF-A7E9-DAD49F769D0E}" type="presParOf" srcId="{5D64409F-E719-C948-9BD5-F1C09764219D}" destId="{A5445188-02A8-4A1F-8098-C9F882D0911D}" srcOrd="13" destOrd="0" presId="urn:microsoft.com/office/officeart/2005/8/layout/hierarchy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D3FC76-CE41-FB4F-9B98-12E5A246AD53}">
      <dsp:nvSpPr>
        <dsp:cNvPr id="0" name=""/>
        <dsp:cNvSpPr/>
      </dsp:nvSpPr>
      <dsp:spPr>
        <a:xfrm>
          <a:off x="50133" y="0"/>
          <a:ext cx="2632046" cy="638053"/>
        </a:xfrm>
        <a:prstGeom prst="roundRect">
          <a:avLst>
            <a:gd name="adj" fmla="val 10000"/>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rgbClr val="FFFF00"/>
              </a:solidFill>
            </a:rPr>
            <a:t>Pre-requisites (4)</a:t>
          </a:r>
        </a:p>
      </dsp:txBody>
      <dsp:txXfrm>
        <a:off x="68821" y="18688"/>
        <a:ext cx="2594670" cy="600677"/>
      </dsp:txXfrm>
    </dsp:sp>
    <dsp:sp modelId="{EEB2C3EB-F3DF-7047-B0D2-9DA73E75054F}">
      <dsp:nvSpPr>
        <dsp:cNvPr id="0" name=""/>
        <dsp:cNvSpPr/>
      </dsp:nvSpPr>
      <dsp:spPr>
        <a:xfrm>
          <a:off x="313338" y="638053"/>
          <a:ext cx="263204" cy="633410"/>
        </a:xfrm>
        <a:custGeom>
          <a:avLst/>
          <a:gdLst/>
          <a:ahLst/>
          <a:cxnLst/>
          <a:rect l="0" t="0" r="0" b="0"/>
          <a:pathLst>
            <a:path>
              <a:moveTo>
                <a:pt x="0" y="0"/>
              </a:moveTo>
              <a:lnTo>
                <a:pt x="0" y="633410"/>
              </a:lnTo>
              <a:lnTo>
                <a:pt x="263204" y="63341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BABC5C8-42F5-E94A-8AF4-10FB47E07FCA}">
      <dsp:nvSpPr>
        <dsp:cNvPr id="0" name=""/>
        <dsp:cNvSpPr/>
      </dsp:nvSpPr>
      <dsp:spPr>
        <a:xfrm>
          <a:off x="576542" y="851210"/>
          <a:ext cx="1344810" cy="840506"/>
        </a:xfrm>
        <a:prstGeom prst="roundRect">
          <a:avLst>
            <a:gd name="adj" fmla="val 10000"/>
          </a:avLst>
        </a:prstGeom>
        <a:solidFill>
          <a:schemeClr val="lt1">
            <a:alpha val="90000"/>
            <a:hueOff val="0"/>
            <a:satOff val="0"/>
            <a:lumOff val="0"/>
            <a:alphaOff val="0"/>
          </a:schemeClr>
        </a:solidFill>
        <a:ln w="28575" cap="flat" cmpd="sng" algn="ctr">
          <a:solidFill>
            <a:srgbClr val="C000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dirty="0" err="1">
              <a:solidFill>
                <a:srgbClr val="C00000"/>
              </a:solidFill>
            </a:rPr>
            <a:t>Microecon</a:t>
          </a:r>
          <a:endParaRPr lang="en-US" sz="2000" kern="1200" dirty="0">
            <a:solidFill>
              <a:srgbClr val="C00000"/>
            </a:solidFill>
          </a:endParaRPr>
        </a:p>
      </dsp:txBody>
      <dsp:txXfrm>
        <a:off x="601160" y="875828"/>
        <a:ext cx="1295574" cy="791270"/>
      </dsp:txXfrm>
    </dsp:sp>
    <dsp:sp modelId="{C56B7958-7B15-0D40-BD81-EB773A45F702}">
      <dsp:nvSpPr>
        <dsp:cNvPr id="0" name=""/>
        <dsp:cNvSpPr/>
      </dsp:nvSpPr>
      <dsp:spPr>
        <a:xfrm>
          <a:off x="313338" y="638053"/>
          <a:ext cx="250065" cy="1583174"/>
        </a:xfrm>
        <a:custGeom>
          <a:avLst/>
          <a:gdLst/>
          <a:ahLst/>
          <a:cxnLst/>
          <a:rect l="0" t="0" r="0" b="0"/>
          <a:pathLst>
            <a:path>
              <a:moveTo>
                <a:pt x="0" y="0"/>
              </a:moveTo>
              <a:lnTo>
                <a:pt x="0" y="1583174"/>
              </a:lnTo>
              <a:lnTo>
                <a:pt x="250065" y="158317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AC87C69-A201-B245-ABBD-E25741F5A55E}">
      <dsp:nvSpPr>
        <dsp:cNvPr id="0" name=""/>
        <dsp:cNvSpPr/>
      </dsp:nvSpPr>
      <dsp:spPr>
        <a:xfrm>
          <a:off x="563404" y="1800975"/>
          <a:ext cx="1344810" cy="840506"/>
        </a:xfrm>
        <a:prstGeom prst="roundRect">
          <a:avLst>
            <a:gd name="adj" fmla="val 10000"/>
          </a:avLst>
        </a:prstGeom>
        <a:solidFill>
          <a:schemeClr val="lt1">
            <a:alpha val="90000"/>
            <a:hueOff val="0"/>
            <a:satOff val="0"/>
            <a:lumOff val="0"/>
            <a:alphaOff val="0"/>
          </a:schemeClr>
        </a:solidFill>
        <a:ln w="28575" cap="flat" cmpd="sng" algn="ctr">
          <a:solidFill>
            <a:srgbClr val="C000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C00000"/>
              </a:solidFill>
            </a:rPr>
            <a:t>Statistics</a:t>
          </a:r>
          <a:br>
            <a:rPr lang="en-US" sz="2000" kern="1200" dirty="0">
              <a:solidFill>
                <a:srgbClr val="C00000"/>
              </a:solidFill>
            </a:rPr>
          </a:br>
          <a:r>
            <a:rPr lang="en-US" sz="1000" kern="1200" dirty="0">
              <a:solidFill>
                <a:schemeClr val="tx1"/>
              </a:solidFill>
            </a:rPr>
            <a:t>(fulfills </a:t>
          </a:r>
          <a:r>
            <a:rPr lang="en-US" sz="1000" b="1" kern="1200" dirty="0">
              <a:solidFill>
                <a:schemeClr val="tx1"/>
              </a:solidFill>
            </a:rPr>
            <a:t>QCR</a:t>
          </a:r>
          <a:r>
            <a:rPr lang="en-US" sz="1000" kern="1200" dirty="0">
              <a:solidFill>
                <a:schemeClr val="tx1"/>
              </a:solidFill>
            </a:rPr>
            <a:t> distribution requirement)</a:t>
          </a:r>
        </a:p>
      </dsp:txBody>
      <dsp:txXfrm>
        <a:off x="588022" y="1825593"/>
        <a:ext cx="1295574" cy="791270"/>
      </dsp:txXfrm>
    </dsp:sp>
    <dsp:sp modelId="{35E73B88-C1D3-5A4C-947C-D5B2331B44B0}">
      <dsp:nvSpPr>
        <dsp:cNvPr id="0" name=""/>
        <dsp:cNvSpPr/>
      </dsp:nvSpPr>
      <dsp:spPr>
        <a:xfrm>
          <a:off x="313338" y="638053"/>
          <a:ext cx="250065" cy="2623873"/>
        </a:xfrm>
        <a:custGeom>
          <a:avLst/>
          <a:gdLst/>
          <a:ahLst/>
          <a:cxnLst/>
          <a:rect l="0" t="0" r="0" b="0"/>
          <a:pathLst>
            <a:path>
              <a:moveTo>
                <a:pt x="0" y="0"/>
              </a:moveTo>
              <a:lnTo>
                <a:pt x="0" y="2623873"/>
              </a:lnTo>
              <a:lnTo>
                <a:pt x="250065" y="262387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8FCFFD6-BB86-1744-86F9-84E0C0D030BD}">
      <dsp:nvSpPr>
        <dsp:cNvPr id="0" name=""/>
        <dsp:cNvSpPr/>
      </dsp:nvSpPr>
      <dsp:spPr>
        <a:xfrm>
          <a:off x="563404" y="2738459"/>
          <a:ext cx="1344810" cy="1046935"/>
        </a:xfrm>
        <a:prstGeom prst="roundRect">
          <a:avLst>
            <a:gd name="adj" fmla="val 10000"/>
          </a:avLst>
        </a:prstGeom>
        <a:solidFill>
          <a:schemeClr val="lt1">
            <a:alpha val="90000"/>
            <a:hueOff val="0"/>
            <a:satOff val="0"/>
            <a:lumOff val="0"/>
            <a:alphaOff val="0"/>
          </a:schemeClr>
        </a:solidFill>
        <a:ln w="28575" cap="flat" cmpd="sng" algn="ctr">
          <a:solidFill>
            <a:srgbClr val="C000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C00000"/>
              </a:solidFill>
            </a:rPr>
            <a:t>History/</a:t>
          </a:r>
          <a:br>
            <a:rPr lang="en-US" sz="2000" kern="1200" dirty="0">
              <a:solidFill>
                <a:srgbClr val="C00000"/>
              </a:solidFill>
            </a:rPr>
          </a:br>
          <a:r>
            <a:rPr lang="en-US" sz="2000" kern="1200" dirty="0">
              <a:solidFill>
                <a:srgbClr val="C00000"/>
              </a:solidFill>
            </a:rPr>
            <a:t>Politics</a:t>
          </a:r>
          <a:br>
            <a:rPr lang="en-US" sz="2000" kern="1200" dirty="0">
              <a:solidFill>
                <a:srgbClr val="C00000"/>
              </a:solidFill>
            </a:rPr>
          </a:br>
          <a:r>
            <a:rPr lang="en-US" sz="1200" kern="1200" dirty="0">
              <a:solidFill>
                <a:schemeClr val="tx1"/>
              </a:solidFill>
            </a:rPr>
            <a:t>(</a:t>
          </a:r>
          <a:r>
            <a:rPr lang="en-US" sz="1200" b="1" kern="1200" dirty="0">
              <a:solidFill>
                <a:schemeClr val="tx1"/>
              </a:solidFill>
            </a:rPr>
            <a:t>HA</a:t>
          </a:r>
          <a:r>
            <a:rPr lang="en-US" sz="1200" kern="1200" dirty="0">
              <a:solidFill>
                <a:schemeClr val="tx1"/>
              </a:solidFill>
            </a:rPr>
            <a:t> or </a:t>
          </a:r>
          <a:r>
            <a:rPr lang="en-US" sz="1200" b="1" kern="1200" dirty="0">
              <a:solidFill>
                <a:schemeClr val="tx1"/>
              </a:solidFill>
            </a:rPr>
            <a:t>SA</a:t>
          </a:r>
          <a:r>
            <a:rPr lang="en-US" sz="1200" b="0" kern="1200" dirty="0">
              <a:solidFill>
                <a:schemeClr val="tx1"/>
              </a:solidFill>
            </a:rPr>
            <a:t>)</a:t>
          </a:r>
          <a:r>
            <a:rPr lang="en-US" sz="1200" kern="1200" dirty="0">
              <a:solidFill>
                <a:schemeClr val="tx1"/>
              </a:solidFill>
            </a:rPr>
            <a:t> </a:t>
          </a:r>
        </a:p>
      </dsp:txBody>
      <dsp:txXfrm>
        <a:off x="594068" y="2769123"/>
        <a:ext cx="1283482" cy="985607"/>
      </dsp:txXfrm>
    </dsp:sp>
    <dsp:sp modelId="{53CAA654-40A4-4548-B3C4-7203820EE983}">
      <dsp:nvSpPr>
        <dsp:cNvPr id="0" name=""/>
        <dsp:cNvSpPr/>
      </dsp:nvSpPr>
      <dsp:spPr>
        <a:xfrm>
          <a:off x="313338" y="638053"/>
          <a:ext cx="239024" cy="3887713"/>
        </a:xfrm>
        <a:custGeom>
          <a:avLst/>
          <a:gdLst/>
          <a:ahLst/>
          <a:cxnLst/>
          <a:rect l="0" t="0" r="0" b="0"/>
          <a:pathLst>
            <a:path>
              <a:moveTo>
                <a:pt x="0" y="0"/>
              </a:moveTo>
              <a:lnTo>
                <a:pt x="0" y="3887713"/>
              </a:lnTo>
              <a:lnTo>
                <a:pt x="239024" y="388771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4CCFBE4-163B-8343-8931-36B895F772BA}">
      <dsp:nvSpPr>
        <dsp:cNvPr id="0" name=""/>
        <dsp:cNvSpPr/>
      </dsp:nvSpPr>
      <dsp:spPr>
        <a:xfrm>
          <a:off x="552363" y="3933391"/>
          <a:ext cx="1344810" cy="1184753"/>
        </a:xfrm>
        <a:prstGeom prst="roundRect">
          <a:avLst>
            <a:gd name="adj" fmla="val 10000"/>
          </a:avLst>
        </a:prstGeom>
        <a:solidFill>
          <a:schemeClr val="lt1">
            <a:alpha val="90000"/>
            <a:hueOff val="0"/>
            <a:satOff val="0"/>
            <a:lumOff val="0"/>
            <a:alphaOff val="0"/>
          </a:schemeClr>
        </a:solidFill>
        <a:ln w="28575" cap="flat" cmpd="sng" algn="ctr">
          <a:solidFill>
            <a:srgbClr val="C000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C00000"/>
              </a:solidFill>
            </a:rPr>
            <a:t>Sociology / Psychology</a:t>
          </a:r>
          <a:br>
            <a:rPr lang="en-US" sz="1200" kern="1200" dirty="0">
              <a:solidFill>
                <a:srgbClr val="C00000"/>
              </a:solidFill>
            </a:rPr>
          </a:br>
          <a:r>
            <a:rPr lang="en-US" sz="1200" kern="1200" dirty="0">
              <a:solidFill>
                <a:schemeClr val="tx1"/>
              </a:solidFill>
            </a:rPr>
            <a:t>(</a:t>
          </a:r>
          <a:r>
            <a:rPr lang="en-US" sz="1200" b="1" kern="1200" dirty="0">
              <a:solidFill>
                <a:schemeClr val="tx1"/>
              </a:solidFill>
            </a:rPr>
            <a:t>SA</a:t>
          </a:r>
          <a:r>
            <a:rPr lang="en-US" sz="1200" kern="1200" dirty="0">
              <a:solidFill>
                <a:schemeClr val="tx1"/>
              </a:solidFill>
            </a:rPr>
            <a:t> or </a:t>
          </a:r>
          <a:r>
            <a:rPr lang="en-US" sz="1200" b="1" kern="1200" dirty="0">
              <a:solidFill>
                <a:schemeClr val="tx1"/>
              </a:solidFill>
            </a:rPr>
            <a:t>EC</a:t>
          </a:r>
          <a:r>
            <a:rPr lang="en-US" sz="1200" kern="1200" dirty="0">
              <a:solidFill>
                <a:schemeClr val="tx1"/>
              </a:solidFill>
            </a:rPr>
            <a:t>)</a:t>
          </a:r>
        </a:p>
      </dsp:txBody>
      <dsp:txXfrm>
        <a:off x="587063" y="3968091"/>
        <a:ext cx="1275410" cy="111535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B06B49-A34C-C14E-9A65-6AD6EAD41240}">
      <dsp:nvSpPr>
        <dsp:cNvPr id="0" name=""/>
        <dsp:cNvSpPr/>
      </dsp:nvSpPr>
      <dsp:spPr>
        <a:xfrm>
          <a:off x="794077" y="8924"/>
          <a:ext cx="2453321" cy="527124"/>
        </a:xfrm>
        <a:prstGeom prst="roundRect">
          <a:avLst>
            <a:gd name="adj" fmla="val 10000"/>
          </a:avLst>
        </a:prstGeom>
        <a:solidFill>
          <a:srgbClr val="0046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rgbClr val="FFFF00"/>
              </a:solidFill>
            </a:rPr>
            <a:t>Core Courses (9)</a:t>
          </a:r>
        </a:p>
      </dsp:txBody>
      <dsp:txXfrm>
        <a:off x="809516" y="24363"/>
        <a:ext cx="2422443" cy="496246"/>
      </dsp:txXfrm>
    </dsp:sp>
    <dsp:sp modelId="{D05517FA-17BC-EB47-A870-4BC00045EAEB}">
      <dsp:nvSpPr>
        <dsp:cNvPr id="0" name=""/>
        <dsp:cNvSpPr/>
      </dsp:nvSpPr>
      <dsp:spPr>
        <a:xfrm>
          <a:off x="1039409" y="536048"/>
          <a:ext cx="308671" cy="400951"/>
        </a:xfrm>
        <a:custGeom>
          <a:avLst/>
          <a:gdLst/>
          <a:ahLst/>
          <a:cxnLst/>
          <a:rect l="0" t="0" r="0" b="0"/>
          <a:pathLst>
            <a:path>
              <a:moveTo>
                <a:pt x="0" y="0"/>
              </a:moveTo>
              <a:lnTo>
                <a:pt x="0" y="400951"/>
              </a:lnTo>
              <a:lnTo>
                <a:pt x="308671" y="40095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2AB530E-AF8A-354A-981B-E5AA98432F7B}">
      <dsp:nvSpPr>
        <dsp:cNvPr id="0" name=""/>
        <dsp:cNvSpPr/>
      </dsp:nvSpPr>
      <dsp:spPr>
        <a:xfrm>
          <a:off x="1348080" y="620499"/>
          <a:ext cx="1719580" cy="633002"/>
        </a:xfrm>
        <a:prstGeom prst="roundRect">
          <a:avLst>
            <a:gd name="adj" fmla="val 10000"/>
          </a:avLst>
        </a:prstGeom>
        <a:solidFill>
          <a:schemeClr val="lt1">
            <a:alpha val="90000"/>
            <a:hueOff val="0"/>
            <a:satOff val="0"/>
            <a:lumOff val="0"/>
            <a:alphaOff val="0"/>
          </a:schemeClr>
        </a:solidFill>
        <a:ln w="38100" cap="flat" cmpd="sng" algn="ctr">
          <a:solidFill>
            <a:srgbClr val="003CFF"/>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ts val="0"/>
            </a:spcAft>
            <a:buNone/>
          </a:pPr>
          <a:r>
            <a:rPr lang="en-US" sz="2000" kern="1200" dirty="0">
              <a:solidFill>
                <a:srgbClr val="003CFF"/>
              </a:solidFill>
            </a:rPr>
            <a:t>SPI 298</a:t>
          </a:r>
        </a:p>
        <a:p>
          <a:pPr marL="0" lvl="0" indent="0" algn="ctr" defTabSz="889000">
            <a:lnSpc>
              <a:spcPct val="90000"/>
            </a:lnSpc>
            <a:spcBef>
              <a:spcPct val="0"/>
            </a:spcBef>
            <a:spcAft>
              <a:spcPct val="35000"/>
            </a:spcAft>
            <a:buNone/>
          </a:pPr>
          <a:r>
            <a:rPr lang="en-US" sz="1400" kern="1200" dirty="0">
              <a:solidFill>
                <a:srgbClr val="003CFF"/>
              </a:solidFill>
            </a:rPr>
            <a:t>Intro to Public Policy</a:t>
          </a:r>
          <a:br>
            <a:rPr lang="en-US" sz="1600" kern="1200" dirty="0">
              <a:solidFill>
                <a:srgbClr val="003CFF"/>
              </a:solidFill>
            </a:rPr>
          </a:br>
          <a:r>
            <a:rPr lang="en-US" sz="1100" kern="1200" dirty="0">
              <a:solidFill>
                <a:srgbClr val="FF0000"/>
              </a:solidFill>
            </a:rPr>
            <a:t>(</a:t>
          </a:r>
          <a:r>
            <a:rPr lang="en-US" sz="1100" b="1" kern="1200" dirty="0">
              <a:solidFill>
                <a:srgbClr val="FF0000"/>
              </a:solidFill>
            </a:rPr>
            <a:t>FALL</a:t>
          </a:r>
          <a:r>
            <a:rPr lang="en-US" sz="1100" kern="1200" dirty="0">
              <a:solidFill>
                <a:srgbClr val="FF0000"/>
              </a:solidFill>
            </a:rPr>
            <a:t> ONLY)</a:t>
          </a:r>
        </a:p>
      </dsp:txBody>
      <dsp:txXfrm>
        <a:off x="1366620" y="639039"/>
        <a:ext cx="1682500" cy="595922"/>
      </dsp:txXfrm>
    </dsp:sp>
    <dsp:sp modelId="{7C56880D-BC07-2940-A09E-E746BBBD4929}">
      <dsp:nvSpPr>
        <dsp:cNvPr id="0" name=""/>
        <dsp:cNvSpPr/>
      </dsp:nvSpPr>
      <dsp:spPr>
        <a:xfrm>
          <a:off x="1039409" y="536048"/>
          <a:ext cx="306039" cy="1203182"/>
        </a:xfrm>
        <a:custGeom>
          <a:avLst/>
          <a:gdLst/>
          <a:ahLst/>
          <a:cxnLst/>
          <a:rect l="0" t="0" r="0" b="0"/>
          <a:pathLst>
            <a:path>
              <a:moveTo>
                <a:pt x="0" y="0"/>
              </a:moveTo>
              <a:lnTo>
                <a:pt x="0" y="1203182"/>
              </a:lnTo>
              <a:lnTo>
                <a:pt x="306039" y="120318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F207A02-1A17-6046-B159-8D046D4614BF}">
      <dsp:nvSpPr>
        <dsp:cNvPr id="0" name=""/>
        <dsp:cNvSpPr/>
      </dsp:nvSpPr>
      <dsp:spPr>
        <a:xfrm>
          <a:off x="1345449" y="1323129"/>
          <a:ext cx="1722212" cy="832202"/>
        </a:xfrm>
        <a:prstGeom prst="roundRect">
          <a:avLst>
            <a:gd name="adj" fmla="val 10000"/>
          </a:avLst>
        </a:prstGeom>
        <a:solidFill>
          <a:schemeClr val="lt1">
            <a:alpha val="90000"/>
            <a:hueOff val="0"/>
            <a:satOff val="0"/>
            <a:lumOff val="0"/>
            <a:alphaOff val="0"/>
          </a:schemeClr>
        </a:solidFill>
        <a:ln w="38100" cap="flat" cmpd="sng" algn="ctr">
          <a:solidFill>
            <a:srgbClr val="003CFF"/>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ts val="0"/>
            </a:spcAft>
            <a:buNone/>
          </a:pPr>
          <a:r>
            <a:rPr lang="en-US" sz="2000" kern="1200" dirty="0">
              <a:solidFill>
                <a:srgbClr val="003CFF"/>
              </a:solidFill>
            </a:rPr>
            <a:t>SPI 299</a:t>
          </a:r>
        </a:p>
        <a:p>
          <a:pPr marL="0" lvl="0" indent="0" algn="ctr" defTabSz="889000">
            <a:lnSpc>
              <a:spcPct val="90000"/>
            </a:lnSpc>
            <a:spcBef>
              <a:spcPct val="0"/>
            </a:spcBef>
            <a:spcAft>
              <a:spcPct val="35000"/>
            </a:spcAft>
            <a:buNone/>
          </a:pPr>
          <a:r>
            <a:rPr lang="en-US" sz="1400" kern="1200" dirty="0">
              <a:solidFill>
                <a:srgbClr val="003CFF"/>
              </a:solidFill>
            </a:rPr>
            <a:t>Research Design</a:t>
          </a:r>
          <a:br>
            <a:rPr lang="en-US" sz="2000" kern="1200" dirty="0">
              <a:solidFill>
                <a:srgbClr val="003CFF"/>
              </a:solidFill>
            </a:rPr>
          </a:br>
          <a:r>
            <a:rPr lang="en-US" sz="1100" kern="1200" dirty="0">
              <a:solidFill>
                <a:srgbClr val="FF0000"/>
              </a:solidFill>
            </a:rPr>
            <a:t>(</a:t>
          </a:r>
          <a:r>
            <a:rPr lang="en-US" sz="1100" b="1" kern="1200" dirty="0">
              <a:solidFill>
                <a:srgbClr val="FF0000"/>
              </a:solidFill>
            </a:rPr>
            <a:t>FALL</a:t>
          </a:r>
          <a:r>
            <a:rPr lang="en-US" sz="1100" kern="1200" dirty="0">
              <a:solidFill>
                <a:srgbClr val="FF0000"/>
              </a:solidFill>
            </a:rPr>
            <a:t> ONLY)</a:t>
          </a:r>
          <a:endParaRPr lang="en-US" sz="1000" i="1" kern="1200" dirty="0">
            <a:solidFill>
              <a:srgbClr val="FF0000"/>
            </a:solidFill>
          </a:endParaRPr>
        </a:p>
      </dsp:txBody>
      <dsp:txXfrm>
        <a:off x="1369823" y="1347503"/>
        <a:ext cx="1673464" cy="783454"/>
      </dsp:txXfrm>
    </dsp:sp>
    <dsp:sp modelId="{1217A1DF-CDEC-6B4B-9FD0-DB7744183D20}">
      <dsp:nvSpPr>
        <dsp:cNvPr id="0" name=""/>
        <dsp:cNvSpPr/>
      </dsp:nvSpPr>
      <dsp:spPr>
        <a:xfrm>
          <a:off x="1039409" y="536048"/>
          <a:ext cx="306039" cy="2061251"/>
        </a:xfrm>
        <a:custGeom>
          <a:avLst/>
          <a:gdLst/>
          <a:ahLst/>
          <a:cxnLst/>
          <a:rect l="0" t="0" r="0" b="0"/>
          <a:pathLst>
            <a:path>
              <a:moveTo>
                <a:pt x="0" y="0"/>
              </a:moveTo>
              <a:lnTo>
                <a:pt x="0" y="2061251"/>
              </a:lnTo>
              <a:lnTo>
                <a:pt x="306039" y="206125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27D4B4F-5892-2842-8A98-825DFC82A638}">
      <dsp:nvSpPr>
        <dsp:cNvPr id="0" name=""/>
        <dsp:cNvSpPr/>
      </dsp:nvSpPr>
      <dsp:spPr>
        <a:xfrm>
          <a:off x="1345449" y="2235887"/>
          <a:ext cx="1722212" cy="722824"/>
        </a:xfrm>
        <a:prstGeom prst="roundRect">
          <a:avLst>
            <a:gd name="adj" fmla="val 10000"/>
          </a:avLst>
        </a:prstGeom>
        <a:solidFill>
          <a:schemeClr val="lt1">
            <a:alpha val="90000"/>
            <a:hueOff val="0"/>
            <a:satOff val="0"/>
            <a:lumOff val="0"/>
            <a:alphaOff val="0"/>
          </a:schemeClr>
        </a:solidFill>
        <a:ln w="38100" cap="flat" cmpd="sng" algn="ctr">
          <a:solidFill>
            <a:srgbClr val="003CFF"/>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ts val="0"/>
            </a:spcAft>
            <a:buNone/>
          </a:pPr>
          <a:r>
            <a:rPr lang="en-US" sz="2000" kern="1200" dirty="0">
              <a:solidFill>
                <a:srgbClr val="003CFF"/>
              </a:solidFill>
            </a:rPr>
            <a:t>SPI 397</a:t>
          </a:r>
        </a:p>
        <a:p>
          <a:pPr marL="0" lvl="0" indent="0" algn="ctr" defTabSz="889000">
            <a:lnSpc>
              <a:spcPct val="90000"/>
            </a:lnSpc>
            <a:spcBef>
              <a:spcPct val="0"/>
            </a:spcBef>
            <a:spcAft>
              <a:spcPct val="35000"/>
            </a:spcAft>
            <a:buNone/>
          </a:pPr>
          <a:r>
            <a:rPr lang="en-US" sz="1400" kern="1200" dirty="0">
              <a:solidFill>
                <a:srgbClr val="003CFF"/>
              </a:solidFill>
            </a:rPr>
            <a:t>Research Seminar </a:t>
          </a:r>
          <a:br>
            <a:rPr lang="en-US" sz="2400" kern="1200" dirty="0">
              <a:solidFill>
                <a:srgbClr val="003CFF"/>
              </a:solidFill>
            </a:rPr>
          </a:br>
          <a:r>
            <a:rPr lang="en-US" sz="1100" kern="1200" dirty="0">
              <a:solidFill>
                <a:srgbClr val="FF0000"/>
              </a:solidFill>
            </a:rPr>
            <a:t>(</a:t>
          </a:r>
          <a:r>
            <a:rPr lang="en-US" sz="1100" b="1" kern="1200" dirty="0">
              <a:solidFill>
                <a:srgbClr val="FF0000"/>
              </a:solidFill>
            </a:rPr>
            <a:t>SPRING</a:t>
          </a:r>
          <a:r>
            <a:rPr lang="en-US" sz="1100" kern="1200" dirty="0">
              <a:solidFill>
                <a:srgbClr val="FF0000"/>
              </a:solidFill>
            </a:rPr>
            <a:t> ONLY)</a:t>
          </a:r>
        </a:p>
      </dsp:txBody>
      <dsp:txXfrm>
        <a:off x="1366620" y="2257058"/>
        <a:ext cx="1679870" cy="680482"/>
      </dsp:txXfrm>
    </dsp:sp>
    <dsp:sp modelId="{78BFEB43-B5AF-E246-A139-D1A3CE804CEF}">
      <dsp:nvSpPr>
        <dsp:cNvPr id="0" name=""/>
        <dsp:cNvSpPr/>
      </dsp:nvSpPr>
      <dsp:spPr>
        <a:xfrm>
          <a:off x="1039409" y="536048"/>
          <a:ext cx="304724" cy="2922348"/>
        </a:xfrm>
        <a:custGeom>
          <a:avLst/>
          <a:gdLst/>
          <a:ahLst/>
          <a:cxnLst/>
          <a:rect l="0" t="0" r="0" b="0"/>
          <a:pathLst>
            <a:path>
              <a:moveTo>
                <a:pt x="0" y="0"/>
              </a:moveTo>
              <a:lnTo>
                <a:pt x="0" y="2922348"/>
              </a:lnTo>
              <a:lnTo>
                <a:pt x="304724" y="292234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B4F7657-1515-3B4A-9E9F-2783A32362C6}">
      <dsp:nvSpPr>
        <dsp:cNvPr id="0" name=""/>
        <dsp:cNvSpPr/>
      </dsp:nvSpPr>
      <dsp:spPr>
        <a:xfrm>
          <a:off x="1344133" y="3056609"/>
          <a:ext cx="1706482" cy="803574"/>
        </a:xfrm>
        <a:prstGeom prst="roundRect">
          <a:avLst>
            <a:gd name="adj" fmla="val 10000"/>
          </a:avLst>
        </a:prstGeom>
        <a:solidFill>
          <a:schemeClr val="lt1">
            <a:alpha val="90000"/>
            <a:hueOff val="0"/>
            <a:satOff val="0"/>
            <a:lumOff val="0"/>
            <a:alphaOff val="0"/>
          </a:schemeClr>
        </a:solidFill>
        <a:ln w="38100" cap="flat" cmpd="sng" algn="ctr">
          <a:solidFill>
            <a:srgbClr val="003CFF"/>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ts val="0"/>
            </a:spcAft>
            <a:buNone/>
          </a:pPr>
          <a:r>
            <a:rPr lang="en-US" sz="2000" kern="1200" dirty="0">
              <a:solidFill>
                <a:srgbClr val="003CFF"/>
              </a:solidFill>
            </a:rPr>
            <a:t>SPI 301</a:t>
          </a:r>
        </a:p>
        <a:p>
          <a:pPr marL="0" lvl="0" indent="0" algn="ctr" defTabSz="889000">
            <a:lnSpc>
              <a:spcPct val="90000"/>
            </a:lnSpc>
            <a:spcBef>
              <a:spcPct val="0"/>
            </a:spcBef>
            <a:spcAft>
              <a:spcPct val="35000"/>
            </a:spcAft>
            <a:buNone/>
          </a:pPr>
          <a:r>
            <a:rPr lang="en-US" sz="1400" kern="1200" dirty="0">
              <a:solidFill>
                <a:srgbClr val="003CFF"/>
              </a:solidFill>
            </a:rPr>
            <a:t>Policy Task Force</a:t>
          </a:r>
          <a:br>
            <a:rPr lang="en-US" sz="2000" kern="1200" dirty="0">
              <a:solidFill>
                <a:srgbClr val="003CFF"/>
              </a:solidFill>
            </a:rPr>
          </a:br>
          <a:r>
            <a:rPr lang="en-US" sz="1100" kern="1200" dirty="0">
              <a:solidFill>
                <a:srgbClr val="FF0000"/>
              </a:solidFill>
            </a:rPr>
            <a:t>(FALL or SPRING)</a:t>
          </a:r>
        </a:p>
      </dsp:txBody>
      <dsp:txXfrm>
        <a:off x="1367669" y="3080145"/>
        <a:ext cx="1659410" cy="756502"/>
      </dsp:txXfrm>
    </dsp:sp>
    <dsp:sp modelId="{1DFB5F43-C364-BF4C-ACDD-790AFC3F885E}">
      <dsp:nvSpPr>
        <dsp:cNvPr id="0" name=""/>
        <dsp:cNvSpPr/>
      </dsp:nvSpPr>
      <dsp:spPr>
        <a:xfrm>
          <a:off x="1039409" y="536048"/>
          <a:ext cx="288606" cy="3739211"/>
        </a:xfrm>
        <a:custGeom>
          <a:avLst/>
          <a:gdLst/>
          <a:ahLst/>
          <a:cxnLst/>
          <a:rect l="0" t="0" r="0" b="0"/>
          <a:pathLst>
            <a:path>
              <a:moveTo>
                <a:pt x="0" y="0"/>
              </a:moveTo>
              <a:lnTo>
                <a:pt x="0" y="3739211"/>
              </a:lnTo>
              <a:lnTo>
                <a:pt x="288606" y="373921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47B68BC-5AA9-CC44-98EA-0709215B59E6}">
      <dsp:nvSpPr>
        <dsp:cNvPr id="0" name=""/>
        <dsp:cNvSpPr/>
      </dsp:nvSpPr>
      <dsp:spPr>
        <a:xfrm>
          <a:off x="1328016" y="4005739"/>
          <a:ext cx="1727896" cy="539042"/>
        </a:xfrm>
        <a:prstGeom prst="roundRect">
          <a:avLst>
            <a:gd name="adj" fmla="val 10000"/>
          </a:avLst>
        </a:prstGeom>
        <a:solidFill>
          <a:schemeClr val="lt1">
            <a:alpha val="90000"/>
            <a:hueOff val="0"/>
            <a:satOff val="0"/>
            <a:lumOff val="0"/>
            <a:alphaOff val="0"/>
          </a:schemeClr>
        </a:solidFill>
        <a:ln w="38100" cap="flat" cmpd="sng" algn="ctr">
          <a:solidFill>
            <a:srgbClr val="003CFF"/>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rgbClr val="003CFF"/>
              </a:solidFill>
            </a:rPr>
            <a:t>Intermediate Economics</a:t>
          </a:r>
        </a:p>
      </dsp:txBody>
      <dsp:txXfrm>
        <a:off x="1343804" y="4021527"/>
        <a:ext cx="1696320" cy="507466"/>
      </dsp:txXfrm>
    </dsp:sp>
    <dsp:sp modelId="{45710BF2-FDAB-4C14-BEF7-0BEA0B32855E}">
      <dsp:nvSpPr>
        <dsp:cNvPr id="0" name=""/>
        <dsp:cNvSpPr/>
      </dsp:nvSpPr>
      <dsp:spPr>
        <a:xfrm>
          <a:off x="1039409" y="536048"/>
          <a:ext cx="288606" cy="4376958"/>
        </a:xfrm>
        <a:custGeom>
          <a:avLst/>
          <a:gdLst/>
          <a:ahLst/>
          <a:cxnLst/>
          <a:rect l="0" t="0" r="0" b="0"/>
          <a:pathLst>
            <a:path>
              <a:moveTo>
                <a:pt x="0" y="0"/>
              </a:moveTo>
              <a:lnTo>
                <a:pt x="0" y="4376958"/>
              </a:lnTo>
              <a:lnTo>
                <a:pt x="288606" y="437695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554FDAC-4FAD-463B-9D1A-CD155CA427FC}">
      <dsp:nvSpPr>
        <dsp:cNvPr id="0" name=""/>
        <dsp:cNvSpPr/>
      </dsp:nvSpPr>
      <dsp:spPr>
        <a:xfrm>
          <a:off x="1328016" y="4631536"/>
          <a:ext cx="1714756" cy="562942"/>
        </a:xfrm>
        <a:prstGeom prst="roundRect">
          <a:avLst>
            <a:gd name="adj" fmla="val 10000"/>
          </a:avLst>
        </a:prstGeom>
        <a:solidFill>
          <a:schemeClr val="lt1">
            <a:alpha val="90000"/>
            <a:hueOff val="0"/>
            <a:satOff val="0"/>
            <a:lumOff val="0"/>
            <a:alphaOff val="0"/>
          </a:schemeClr>
        </a:solidFill>
        <a:ln w="38100" cap="flat" cmpd="sng" algn="ctr">
          <a:solidFill>
            <a:srgbClr val="003CFF"/>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rgbClr val="003CFF"/>
              </a:solidFill>
            </a:rPr>
            <a:t>Power &amp; Identity</a:t>
          </a:r>
          <a:br>
            <a:rPr lang="en-US" sz="1100" kern="1200" dirty="0">
              <a:solidFill>
                <a:srgbClr val="003CFF"/>
              </a:solidFill>
            </a:rPr>
          </a:br>
          <a:r>
            <a:rPr lang="en-US" sz="1400" kern="1200" dirty="0">
              <a:solidFill>
                <a:schemeClr val="tx1"/>
              </a:solidFill>
            </a:rPr>
            <a:t>(</a:t>
          </a:r>
          <a:r>
            <a:rPr lang="en-US" sz="1400" b="1" kern="1200" dirty="0">
              <a:solidFill>
                <a:schemeClr val="tx1"/>
              </a:solidFill>
            </a:rPr>
            <a:t>CD</a:t>
          </a:r>
          <a:r>
            <a:rPr lang="en-US" sz="1400" kern="1200" dirty="0">
              <a:solidFill>
                <a:schemeClr val="tx1"/>
              </a:solidFill>
            </a:rPr>
            <a:t>)</a:t>
          </a:r>
          <a:endParaRPr lang="en-US" sz="1800" kern="1200" dirty="0">
            <a:solidFill>
              <a:schemeClr val="tx1"/>
            </a:solidFill>
          </a:endParaRPr>
        </a:p>
      </dsp:txBody>
      <dsp:txXfrm>
        <a:off x="1344504" y="4648024"/>
        <a:ext cx="1681780" cy="529966"/>
      </dsp:txXfrm>
    </dsp:sp>
    <dsp:sp modelId="{9D547792-F00B-404E-8B99-A354BCDE4A9D}">
      <dsp:nvSpPr>
        <dsp:cNvPr id="0" name=""/>
        <dsp:cNvSpPr/>
      </dsp:nvSpPr>
      <dsp:spPr>
        <a:xfrm>
          <a:off x="1039409" y="536048"/>
          <a:ext cx="302556" cy="4999824"/>
        </a:xfrm>
        <a:custGeom>
          <a:avLst/>
          <a:gdLst/>
          <a:ahLst/>
          <a:cxnLst/>
          <a:rect l="0" t="0" r="0" b="0"/>
          <a:pathLst>
            <a:path>
              <a:moveTo>
                <a:pt x="0" y="0"/>
              </a:moveTo>
              <a:lnTo>
                <a:pt x="0" y="4999824"/>
              </a:lnTo>
              <a:lnTo>
                <a:pt x="302556" y="499982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5445188-02A8-4A1F-8098-C9F882D0911D}">
      <dsp:nvSpPr>
        <dsp:cNvPr id="0" name=""/>
        <dsp:cNvSpPr/>
      </dsp:nvSpPr>
      <dsp:spPr>
        <a:xfrm>
          <a:off x="1341966" y="5296039"/>
          <a:ext cx="1725695" cy="479667"/>
        </a:xfrm>
        <a:prstGeom prst="roundRect">
          <a:avLst>
            <a:gd name="adj" fmla="val 10000"/>
          </a:avLst>
        </a:prstGeom>
        <a:solidFill>
          <a:schemeClr val="lt1">
            <a:alpha val="90000"/>
            <a:hueOff val="0"/>
            <a:satOff val="0"/>
            <a:lumOff val="0"/>
            <a:alphaOff val="0"/>
          </a:schemeClr>
        </a:solidFill>
        <a:ln w="38100" cap="flat" cmpd="sng" algn="ctr">
          <a:solidFill>
            <a:srgbClr val="003CFF"/>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003CFF"/>
              </a:solidFill>
            </a:rPr>
            <a:t>Ethics</a:t>
          </a:r>
          <a:br>
            <a:rPr lang="en-US" sz="1100" kern="1200" dirty="0">
              <a:solidFill>
                <a:srgbClr val="003CFF"/>
              </a:solidFill>
            </a:rPr>
          </a:br>
          <a:r>
            <a:rPr lang="en-US" sz="1400" kern="1200" dirty="0">
              <a:solidFill>
                <a:schemeClr val="tx1"/>
              </a:solidFill>
            </a:rPr>
            <a:t>(</a:t>
          </a:r>
          <a:r>
            <a:rPr lang="en-US" sz="1400" b="1" kern="1200" dirty="0">
              <a:solidFill>
                <a:schemeClr val="tx1"/>
              </a:solidFill>
            </a:rPr>
            <a:t>EM</a:t>
          </a:r>
          <a:r>
            <a:rPr lang="en-US" sz="1400" kern="1200" dirty="0">
              <a:solidFill>
                <a:schemeClr val="tx1"/>
              </a:solidFill>
            </a:rPr>
            <a:t>)</a:t>
          </a:r>
          <a:endParaRPr lang="en-US" sz="2000" kern="1200" dirty="0">
            <a:solidFill>
              <a:schemeClr val="tx1"/>
            </a:solidFill>
          </a:endParaRPr>
        </a:p>
      </dsp:txBody>
      <dsp:txXfrm>
        <a:off x="1356015" y="5310088"/>
        <a:ext cx="1697597" cy="45156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85FA3FE-E8D9-2D89-FE0D-8EA08DD93E7A}"/>
              </a:ext>
            </a:extLst>
          </p:cNvPr>
          <p:cNvSpPr>
            <a:spLocks noGrp="1"/>
          </p:cNvSpPr>
          <p:nvPr>
            <p:ph type="hdr" sz="quarter"/>
          </p:nvPr>
        </p:nvSpPr>
        <p:spPr>
          <a:xfrm>
            <a:off x="0" y="0"/>
            <a:ext cx="3038475" cy="463550"/>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39C7FB8-1242-7C13-67AA-B3C171F2F0EF}"/>
              </a:ext>
            </a:extLst>
          </p:cNvPr>
          <p:cNvSpPr>
            <a:spLocks noGrp="1"/>
          </p:cNvSpPr>
          <p:nvPr>
            <p:ph type="dt" sz="quarter" idx="1"/>
          </p:nvPr>
        </p:nvSpPr>
        <p:spPr>
          <a:xfrm>
            <a:off x="3970338" y="0"/>
            <a:ext cx="3038475" cy="463550"/>
          </a:xfrm>
          <a:prstGeom prst="rect">
            <a:avLst/>
          </a:prstGeom>
        </p:spPr>
        <p:txBody>
          <a:bodyPr vert="horz" lIns="91440" tIns="45720" rIns="91440" bIns="45720" rtlCol="0"/>
          <a:lstStyle>
            <a:lvl1pPr algn="r">
              <a:defRPr sz="1200"/>
            </a:lvl1pPr>
          </a:lstStyle>
          <a:p>
            <a:fld id="{426A0324-8B55-DE40-AD6F-A47AAA168B4F}" type="datetimeFigureOut">
              <a:rPr lang="en-US" smtClean="0"/>
              <a:t>2/19/26</a:t>
            </a:fld>
            <a:endParaRPr lang="en-US"/>
          </a:p>
        </p:txBody>
      </p:sp>
      <p:sp>
        <p:nvSpPr>
          <p:cNvPr id="4" name="Footer Placeholder 3">
            <a:extLst>
              <a:ext uri="{FF2B5EF4-FFF2-40B4-BE49-F238E27FC236}">
                <a16:creationId xmlns:a16="http://schemas.microsoft.com/office/drawing/2014/main" id="{277DB7F4-2381-D072-C6B6-288D48C0FFD4}"/>
              </a:ext>
            </a:extLst>
          </p:cNvPr>
          <p:cNvSpPr>
            <a:spLocks noGrp="1"/>
          </p:cNvSpPr>
          <p:nvPr>
            <p:ph type="ftr" sz="quarter" idx="2"/>
          </p:nvPr>
        </p:nvSpPr>
        <p:spPr>
          <a:xfrm>
            <a:off x="0" y="8772525"/>
            <a:ext cx="3038475" cy="46355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E9B988E-5CB7-223D-85ED-C65369EB79EE}"/>
              </a:ext>
            </a:extLst>
          </p:cNvPr>
          <p:cNvSpPr>
            <a:spLocks noGrp="1"/>
          </p:cNvSpPr>
          <p:nvPr>
            <p:ph type="sldNum" sz="quarter" idx="3"/>
          </p:nvPr>
        </p:nvSpPr>
        <p:spPr>
          <a:xfrm>
            <a:off x="3970338" y="8772525"/>
            <a:ext cx="3038475" cy="463550"/>
          </a:xfrm>
          <a:prstGeom prst="rect">
            <a:avLst/>
          </a:prstGeom>
        </p:spPr>
        <p:txBody>
          <a:bodyPr vert="horz" lIns="91440" tIns="45720" rIns="91440" bIns="45720" rtlCol="0" anchor="b"/>
          <a:lstStyle>
            <a:lvl1pPr algn="r">
              <a:defRPr sz="1200"/>
            </a:lvl1pPr>
          </a:lstStyle>
          <a:p>
            <a:fld id="{1FB6C482-E632-E544-94EC-BEBB85A29D8C}" type="slidenum">
              <a:rPr lang="en-US" smtClean="0"/>
              <a:t>‹#›</a:t>
            </a:fld>
            <a:endParaRPr lang="en-US"/>
          </a:p>
        </p:txBody>
      </p:sp>
    </p:spTree>
    <p:extLst>
      <p:ext uri="{BB962C8B-B14F-4D97-AF65-F5344CB8AC3E}">
        <p14:creationId xmlns:p14="http://schemas.microsoft.com/office/powerpoint/2010/main" val="27224329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3408"/>
          </a:xfrm>
          <a:prstGeom prst="rect">
            <a:avLst/>
          </a:prstGeom>
        </p:spPr>
        <p:txBody>
          <a:bodyPr vert="horz" lIns="92830" tIns="46415" rIns="92830" bIns="46415" rtlCol="0"/>
          <a:lstStyle>
            <a:lvl1pPr algn="l">
              <a:defRPr sz="1200"/>
            </a:lvl1pPr>
          </a:lstStyle>
          <a:p>
            <a:endParaRPr lang="en-US"/>
          </a:p>
        </p:txBody>
      </p:sp>
      <p:sp>
        <p:nvSpPr>
          <p:cNvPr id="3" name="Date Placeholder 2"/>
          <p:cNvSpPr>
            <a:spLocks noGrp="1"/>
          </p:cNvSpPr>
          <p:nvPr>
            <p:ph type="dt" idx="1"/>
          </p:nvPr>
        </p:nvSpPr>
        <p:spPr>
          <a:xfrm>
            <a:off x="3970938" y="0"/>
            <a:ext cx="3037840" cy="463408"/>
          </a:xfrm>
          <a:prstGeom prst="rect">
            <a:avLst/>
          </a:prstGeom>
        </p:spPr>
        <p:txBody>
          <a:bodyPr vert="horz" lIns="92830" tIns="46415" rIns="92830" bIns="46415" rtlCol="0"/>
          <a:lstStyle>
            <a:lvl1pPr algn="r">
              <a:defRPr sz="1200"/>
            </a:lvl1pPr>
          </a:lstStyle>
          <a:p>
            <a:fld id="{42C2B964-25EB-3045-9323-2F49B96AD9AE}" type="datetimeFigureOut">
              <a:rPr lang="en-US" smtClean="0"/>
              <a:t>2/19/26</a:t>
            </a:fld>
            <a:endParaRPr lang="en-US"/>
          </a:p>
        </p:txBody>
      </p:sp>
      <p:sp>
        <p:nvSpPr>
          <p:cNvPr id="4" name="Slide Image Placeholder 3"/>
          <p:cNvSpPr>
            <a:spLocks noGrp="1" noRot="1" noChangeAspect="1"/>
          </p:cNvSpPr>
          <p:nvPr>
            <p:ph type="sldImg" idx="2"/>
          </p:nvPr>
        </p:nvSpPr>
        <p:spPr>
          <a:xfrm>
            <a:off x="733425" y="1154113"/>
            <a:ext cx="5543550" cy="3117850"/>
          </a:xfrm>
          <a:prstGeom prst="rect">
            <a:avLst/>
          </a:prstGeom>
          <a:noFill/>
          <a:ln w="12700">
            <a:solidFill>
              <a:prstClr val="black"/>
            </a:solidFill>
          </a:ln>
        </p:spPr>
        <p:txBody>
          <a:bodyPr vert="horz" lIns="92830" tIns="46415" rIns="92830" bIns="46415" rtlCol="0" anchor="ctr"/>
          <a:lstStyle/>
          <a:p>
            <a:endParaRPr lang="en-US"/>
          </a:p>
        </p:txBody>
      </p:sp>
      <p:sp>
        <p:nvSpPr>
          <p:cNvPr id="5" name="Notes Placeholder 4"/>
          <p:cNvSpPr>
            <a:spLocks noGrp="1"/>
          </p:cNvSpPr>
          <p:nvPr>
            <p:ph type="body" sz="quarter" idx="3"/>
          </p:nvPr>
        </p:nvSpPr>
        <p:spPr>
          <a:xfrm>
            <a:off x="701040" y="4444861"/>
            <a:ext cx="5608320" cy="3636705"/>
          </a:xfrm>
          <a:prstGeom prst="rect">
            <a:avLst/>
          </a:prstGeom>
        </p:spPr>
        <p:txBody>
          <a:bodyPr vert="horz" lIns="92830" tIns="46415" rIns="92830" bIns="4641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37840" cy="463407"/>
          </a:xfrm>
          <a:prstGeom prst="rect">
            <a:avLst/>
          </a:prstGeom>
        </p:spPr>
        <p:txBody>
          <a:bodyPr vert="horz" lIns="92830" tIns="46415" rIns="92830" bIns="46415"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772669"/>
            <a:ext cx="3037840" cy="463407"/>
          </a:xfrm>
          <a:prstGeom prst="rect">
            <a:avLst/>
          </a:prstGeom>
        </p:spPr>
        <p:txBody>
          <a:bodyPr vert="horz" lIns="92830" tIns="46415" rIns="92830" bIns="46415" rtlCol="0" anchor="b"/>
          <a:lstStyle>
            <a:lvl1pPr algn="r">
              <a:defRPr sz="1200"/>
            </a:lvl1pPr>
          </a:lstStyle>
          <a:p>
            <a:fld id="{C8B00C07-A04A-5349-98EA-BD0CCD0482A0}" type="slidenum">
              <a:rPr lang="en-US" smtClean="0"/>
              <a:t>‹#›</a:t>
            </a:fld>
            <a:endParaRPr lang="en-US"/>
          </a:p>
        </p:txBody>
      </p:sp>
    </p:spTree>
    <p:extLst>
      <p:ext uri="{BB962C8B-B14F-4D97-AF65-F5344CB8AC3E}">
        <p14:creationId xmlns:p14="http://schemas.microsoft.com/office/powerpoint/2010/main" val="80287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endParaRPr lang="en-US" sz="1800" b="0" i="0" dirty="0">
              <a:solidFill>
                <a:srgbClr val="000000"/>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C8B00C07-A04A-5349-98EA-BD0CCD0482A0}" type="slidenum">
              <a:rPr lang="en-US" smtClean="0"/>
              <a:t>2</a:t>
            </a:fld>
            <a:endParaRPr lang="en-US"/>
          </a:p>
        </p:txBody>
      </p:sp>
    </p:spTree>
    <p:extLst>
      <p:ext uri="{BB962C8B-B14F-4D97-AF65-F5344CB8AC3E}">
        <p14:creationId xmlns:p14="http://schemas.microsoft.com/office/powerpoint/2010/main" val="38268821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CF88EE-4D1D-D163-8144-561814AB47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D31E8F-A20F-2FD1-6B1B-69348A1B2F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5BC08D-F62D-7E55-0885-5482417FF603}"/>
              </a:ext>
            </a:extLst>
          </p:cNvPr>
          <p:cNvSpPr>
            <a:spLocks noGrp="1"/>
          </p:cNvSpPr>
          <p:nvPr>
            <p:ph type="body" idx="1"/>
          </p:nvPr>
        </p:nvSpPr>
        <p:spPr/>
        <p:txBody>
          <a:bodyPr/>
          <a:lstStyle/>
          <a:p>
            <a:r>
              <a:rPr lang="en-US" dirty="0"/>
              <a:t>Curriculum linked to electives title</a:t>
            </a:r>
          </a:p>
        </p:txBody>
      </p:sp>
      <p:sp>
        <p:nvSpPr>
          <p:cNvPr id="4" name="Slide Number Placeholder 3">
            <a:extLst>
              <a:ext uri="{FF2B5EF4-FFF2-40B4-BE49-F238E27FC236}">
                <a16:creationId xmlns:a16="http://schemas.microsoft.com/office/drawing/2014/main" id="{8251FF4A-3054-9EFB-C010-0FE5186170E1}"/>
              </a:ext>
            </a:extLst>
          </p:cNvPr>
          <p:cNvSpPr>
            <a:spLocks noGrp="1"/>
          </p:cNvSpPr>
          <p:nvPr>
            <p:ph type="sldNum" sz="quarter" idx="5"/>
          </p:nvPr>
        </p:nvSpPr>
        <p:spPr/>
        <p:txBody>
          <a:bodyPr/>
          <a:lstStyle/>
          <a:p>
            <a:fld id="{C8B00C07-A04A-5349-98EA-BD0CCD0482A0}" type="slidenum">
              <a:rPr lang="en-US" smtClean="0"/>
              <a:t>13</a:t>
            </a:fld>
            <a:endParaRPr lang="en-US"/>
          </a:p>
        </p:txBody>
      </p:sp>
    </p:spTree>
    <p:extLst>
      <p:ext uri="{BB962C8B-B14F-4D97-AF65-F5344CB8AC3E}">
        <p14:creationId xmlns:p14="http://schemas.microsoft.com/office/powerpoint/2010/main" val="8768778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B00C07-A04A-5349-98EA-BD0CCD0482A0}" type="slidenum">
              <a:rPr lang="en-US" smtClean="0"/>
              <a:t>14</a:t>
            </a:fld>
            <a:endParaRPr lang="en-US"/>
          </a:p>
        </p:txBody>
      </p:sp>
    </p:spTree>
    <p:extLst>
      <p:ext uri="{BB962C8B-B14F-4D97-AF65-F5344CB8AC3E}">
        <p14:creationId xmlns:p14="http://schemas.microsoft.com/office/powerpoint/2010/main" val="29428154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B00C07-A04A-5349-98EA-BD0CCD0482A0}" type="slidenum">
              <a:rPr lang="en-US" smtClean="0"/>
              <a:t>15</a:t>
            </a:fld>
            <a:endParaRPr lang="en-US"/>
          </a:p>
        </p:txBody>
      </p:sp>
    </p:spTree>
    <p:extLst>
      <p:ext uri="{BB962C8B-B14F-4D97-AF65-F5344CB8AC3E}">
        <p14:creationId xmlns:p14="http://schemas.microsoft.com/office/powerpoint/2010/main" val="548745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204DA5-740E-4EF4-AE49-CB6B1F3BB34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570635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JZ</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D07BCA-0EF1-4400-87E5-724936A9A32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051986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JZ</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D07BCA-0EF1-4400-87E5-724936A9A32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375516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BE UPDATED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204DA5-740E-4EF4-AE49-CB6B1F3BB34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248760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JZ</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204DA5-740E-4EF4-AE49-CB6B1F3BB34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876139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JZ</a:t>
            </a:r>
          </a:p>
          <a:p>
            <a:pPr marL="171450" indent="-171450">
              <a:buFontTx/>
              <a:buChar char="-"/>
            </a:pPr>
            <a:r>
              <a:rPr lang="en-US" dirty="0"/>
              <a:t>Mention the important role of Ida Cooper Associates in placing students in housing, providing assistance</a:t>
            </a:r>
            <a:r>
              <a:rPr lang="en-US" baseline="0" dirty="0"/>
              <a:t> and cultural activities/volunteer placements, transportation from airport/to medical facilities, etc. etc.</a:t>
            </a:r>
          </a:p>
          <a:p>
            <a:pPr marL="171450" indent="-171450">
              <a:buFontTx/>
              <a:buChar char="-"/>
            </a:pPr>
            <a:r>
              <a:rPr lang="en-US" dirty="0"/>
              <a:t>If a student would rather prefer an on-campus accommodation, that is possible as well (but not very popular with our students)</a:t>
            </a:r>
          </a:p>
          <a:p>
            <a:pPr marL="171450" indent="-171450">
              <a:buFontTx/>
              <a:buChar char="-"/>
            </a:pPr>
            <a:r>
              <a:rPr lang="en-US" dirty="0"/>
              <a:t>South</a:t>
            </a:r>
            <a:r>
              <a:rPr lang="en-US" baseline="0" dirty="0"/>
              <a:t> African visa process requires a lot of documents, so it’s important to start working on it early.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204DA5-740E-4EF4-AE49-CB6B1F3BB34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175040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JZ</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204DA5-740E-4EF4-AE49-CB6B1F3BB34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662453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B00C07-A04A-5349-98EA-BD0CCD0482A0}" type="slidenum">
              <a:rPr lang="en-US" smtClean="0"/>
              <a:t>3</a:t>
            </a:fld>
            <a:endParaRPr lang="en-US"/>
          </a:p>
        </p:txBody>
      </p:sp>
    </p:spTree>
    <p:extLst>
      <p:ext uri="{BB962C8B-B14F-4D97-AF65-F5344CB8AC3E}">
        <p14:creationId xmlns:p14="http://schemas.microsoft.com/office/powerpoint/2010/main" val="12474048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D41DFC-D46F-710F-D0AB-EA88E3C7E1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5D6D84-EB04-C544-8A99-9840BD1291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11D8A0-4C2C-DD86-A772-559A9BE3D993}"/>
              </a:ext>
            </a:extLst>
          </p:cNvPr>
          <p:cNvSpPr>
            <a:spLocks noGrp="1"/>
          </p:cNvSpPr>
          <p:nvPr>
            <p:ph type="body" idx="1"/>
          </p:nvPr>
        </p:nvSpPr>
        <p:spPr/>
        <p:txBody>
          <a:bodyPr/>
          <a:lstStyle/>
          <a:p>
            <a:r>
              <a:rPr lang="en-US" dirty="0"/>
              <a:t>JZ</a:t>
            </a:r>
          </a:p>
        </p:txBody>
      </p:sp>
      <p:sp>
        <p:nvSpPr>
          <p:cNvPr id="4" name="Slide Number Placeholder 3">
            <a:extLst>
              <a:ext uri="{FF2B5EF4-FFF2-40B4-BE49-F238E27FC236}">
                <a16:creationId xmlns:a16="http://schemas.microsoft.com/office/drawing/2014/main" id="{4434B719-B77F-B25C-3EBA-463A545F0B9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204DA5-740E-4EF4-AE49-CB6B1F3BB34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606174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204DA5-740E-4EF4-AE49-CB6B1F3BB34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078056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GG</a:t>
            </a: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204DA5-740E-4EF4-AE49-CB6B1F3BB34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84511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204DA5-740E-4EF4-AE49-CB6B1F3BB34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124680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C8B4E7-6CC0-2C94-29A7-0BDCDBDC95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FD6E68-E7FC-8E69-FBD8-49D0564DFB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9BF2B9-6552-74E3-2E33-32863DBEB24E}"/>
              </a:ext>
            </a:extLst>
          </p:cNvPr>
          <p:cNvSpPr>
            <a:spLocks noGrp="1"/>
          </p:cNvSpPr>
          <p:nvPr>
            <p:ph type="body" idx="1"/>
          </p:nvPr>
        </p:nvSpPr>
        <p:spPr/>
        <p:txBody>
          <a:bodyPr/>
          <a:lstStyle/>
          <a:p>
            <a:r>
              <a:rPr lang="en-US" dirty="0"/>
              <a:t>Google form needed for Thematic depth – default Disciplinary Depth</a:t>
            </a:r>
          </a:p>
          <a:p>
            <a:r>
              <a:rPr lang="en-US" dirty="0"/>
              <a:t>Make sure that the course(s) you are looking at are approved on our electives list.</a:t>
            </a:r>
          </a:p>
        </p:txBody>
      </p:sp>
      <p:sp>
        <p:nvSpPr>
          <p:cNvPr id="4" name="Slide Number Placeholder 3">
            <a:extLst>
              <a:ext uri="{FF2B5EF4-FFF2-40B4-BE49-F238E27FC236}">
                <a16:creationId xmlns:a16="http://schemas.microsoft.com/office/drawing/2014/main" id="{4EE40EC2-D9CC-4362-330D-4E0C0E0BEBC2}"/>
              </a:ext>
            </a:extLst>
          </p:cNvPr>
          <p:cNvSpPr>
            <a:spLocks noGrp="1"/>
          </p:cNvSpPr>
          <p:nvPr>
            <p:ph type="sldNum" sz="quarter" idx="5"/>
          </p:nvPr>
        </p:nvSpPr>
        <p:spPr/>
        <p:txBody>
          <a:bodyPr/>
          <a:lstStyle/>
          <a:p>
            <a:fld id="{C8B00C07-A04A-5349-98EA-BD0CCD0482A0}" type="slidenum">
              <a:rPr lang="en-US" smtClean="0"/>
              <a:t>5</a:t>
            </a:fld>
            <a:endParaRPr lang="en-US"/>
          </a:p>
        </p:txBody>
      </p:sp>
    </p:spTree>
    <p:extLst>
      <p:ext uri="{BB962C8B-B14F-4D97-AF65-F5344CB8AC3E}">
        <p14:creationId xmlns:p14="http://schemas.microsoft.com/office/powerpoint/2010/main" val="16021990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B00C07-A04A-5349-98EA-BD0CCD0482A0}" type="slidenum">
              <a:rPr lang="en-US" smtClean="0"/>
              <a:t>6</a:t>
            </a:fld>
            <a:endParaRPr lang="en-US"/>
          </a:p>
        </p:txBody>
      </p:sp>
    </p:spTree>
    <p:extLst>
      <p:ext uri="{BB962C8B-B14F-4D97-AF65-F5344CB8AC3E}">
        <p14:creationId xmlns:p14="http://schemas.microsoft.com/office/powerpoint/2010/main" val="29734292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Curriculum linked to electives title</a:t>
            </a:r>
          </a:p>
        </p:txBody>
      </p:sp>
      <p:sp>
        <p:nvSpPr>
          <p:cNvPr id="4" name="Slide Number Placeholder 3"/>
          <p:cNvSpPr>
            <a:spLocks noGrp="1"/>
          </p:cNvSpPr>
          <p:nvPr>
            <p:ph type="sldNum" sz="quarter" idx="5"/>
          </p:nvPr>
        </p:nvSpPr>
        <p:spPr/>
        <p:txBody>
          <a:bodyPr/>
          <a:lstStyle/>
          <a:p>
            <a:fld id="{C8B00C07-A04A-5349-98EA-BD0CCD0482A0}" type="slidenum">
              <a:rPr lang="en-US" smtClean="0"/>
              <a:t>7</a:t>
            </a:fld>
            <a:endParaRPr lang="en-US"/>
          </a:p>
        </p:txBody>
      </p:sp>
    </p:spTree>
    <p:extLst>
      <p:ext uri="{BB962C8B-B14F-4D97-AF65-F5344CB8AC3E}">
        <p14:creationId xmlns:p14="http://schemas.microsoft.com/office/powerpoint/2010/main" val="19716573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C022E-44F3-7401-ED79-A6B45A52CE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427986-A24F-F942-BE5A-FB80BE996B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9C36BB-6A91-EBEE-E0F1-50D544D869E4}"/>
              </a:ext>
            </a:extLst>
          </p:cNvPr>
          <p:cNvSpPr>
            <a:spLocks noGrp="1"/>
          </p:cNvSpPr>
          <p:nvPr>
            <p:ph type="body" idx="1"/>
          </p:nvPr>
        </p:nvSpPr>
        <p:spPr/>
        <p:txBody>
          <a:bodyPr/>
          <a:lstStyle/>
          <a:p>
            <a:r>
              <a:rPr lang="en-US" sz="1200" b="1" dirty="0"/>
              <a:t>This course is credit bearing and not tied to the JIW</a:t>
            </a:r>
            <a:endParaRPr lang="en-US" dirty="0"/>
          </a:p>
        </p:txBody>
      </p:sp>
      <p:sp>
        <p:nvSpPr>
          <p:cNvPr id="4" name="Slide Number Placeholder 3">
            <a:extLst>
              <a:ext uri="{FF2B5EF4-FFF2-40B4-BE49-F238E27FC236}">
                <a16:creationId xmlns:a16="http://schemas.microsoft.com/office/drawing/2014/main" id="{570352B1-B448-0993-381D-358C9FA653D7}"/>
              </a:ext>
            </a:extLst>
          </p:cNvPr>
          <p:cNvSpPr>
            <a:spLocks noGrp="1"/>
          </p:cNvSpPr>
          <p:nvPr>
            <p:ph type="sldNum" sz="quarter" idx="5"/>
          </p:nvPr>
        </p:nvSpPr>
        <p:spPr/>
        <p:txBody>
          <a:bodyPr/>
          <a:lstStyle/>
          <a:p>
            <a:fld id="{C8B00C07-A04A-5349-98EA-BD0CCD0482A0}" type="slidenum">
              <a:rPr lang="en-US" smtClean="0"/>
              <a:t>8</a:t>
            </a:fld>
            <a:endParaRPr lang="en-US"/>
          </a:p>
        </p:txBody>
      </p:sp>
    </p:spTree>
    <p:extLst>
      <p:ext uri="{BB962C8B-B14F-4D97-AF65-F5344CB8AC3E}">
        <p14:creationId xmlns:p14="http://schemas.microsoft.com/office/powerpoint/2010/main" val="11688544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74C8FD-A895-4A0B-0D9F-9F30CAEE78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A3C5B5-4D3D-2536-5989-120F7344F7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457C40-4DB3-6DEF-0C9F-53E3643B219E}"/>
              </a:ext>
            </a:extLst>
          </p:cNvPr>
          <p:cNvSpPr>
            <a:spLocks noGrp="1"/>
          </p:cNvSpPr>
          <p:nvPr>
            <p:ph type="body" idx="1"/>
          </p:nvPr>
        </p:nvSpPr>
        <p:spPr/>
        <p:txBody>
          <a:bodyPr/>
          <a:lstStyle/>
          <a:p>
            <a:r>
              <a:rPr lang="en-US" sz="1200" b="1" dirty="0"/>
              <a:t>This course is credit bearing and not tied to the JIW</a:t>
            </a:r>
            <a:endParaRPr lang="en-US" dirty="0"/>
          </a:p>
        </p:txBody>
      </p:sp>
      <p:sp>
        <p:nvSpPr>
          <p:cNvPr id="4" name="Slide Number Placeholder 3">
            <a:extLst>
              <a:ext uri="{FF2B5EF4-FFF2-40B4-BE49-F238E27FC236}">
                <a16:creationId xmlns:a16="http://schemas.microsoft.com/office/drawing/2014/main" id="{B77F905C-6A74-CB4E-C22D-D91D3FEB174E}"/>
              </a:ext>
            </a:extLst>
          </p:cNvPr>
          <p:cNvSpPr>
            <a:spLocks noGrp="1"/>
          </p:cNvSpPr>
          <p:nvPr>
            <p:ph type="sldNum" sz="quarter" idx="5"/>
          </p:nvPr>
        </p:nvSpPr>
        <p:spPr/>
        <p:txBody>
          <a:bodyPr/>
          <a:lstStyle/>
          <a:p>
            <a:fld id="{C8B00C07-A04A-5349-98EA-BD0CCD0482A0}" type="slidenum">
              <a:rPr lang="en-US" smtClean="0"/>
              <a:t>9</a:t>
            </a:fld>
            <a:endParaRPr lang="en-US"/>
          </a:p>
        </p:txBody>
      </p:sp>
    </p:spTree>
    <p:extLst>
      <p:ext uri="{BB962C8B-B14F-4D97-AF65-F5344CB8AC3E}">
        <p14:creationId xmlns:p14="http://schemas.microsoft.com/office/powerpoint/2010/main" val="28617879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1439A9-D713-2D91-9C49-3A15F4C7C8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CF9255-F74E-6762-914F-AFCE998FA6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366D46-4781-748D-9A59-9BAD226A8B1D}"/>
              </a:ext>
            </a:extLst>
          </p:cNvPr>
          <p:cNvSpPr>
            <a:spLocks noGrp="1"/>
          </p:cNvSpPr>
          <p:nvPr>
            <p:ph type="body" idx="1"/>
          </p:nvPr>
        </p:nvSpPr>
        <p:spPr/>
        <p:txBody>
          <a:bodyPr/>
          <a:lstStyle/>
          <a:p>
            <a:r>
              <a:rPr lang="en-US" sz="1200" b="1" dirty="0"/>
              <a:t>Sophomore Summer abroad?</a:t>
            </a:r>
          </a:p>
          <a:p>
            <a:endParaRPr lang="en-US" sz="1200" b="1" dirty="0"/>
          </a:p>
          <a:p>
            <a:r>
              <a:rPr lang="en-US" sz="1200" b="1" dirty="0"/>
              <a:t>This course is credit bearing and not tied to the JR Independent Work</a:t>
            </a:r>
          </a:p>
          <a:p>
            <a:endParaRPr lang="en-US" sz="1200" b="1" dirty="0"/>
          </a:p>
          <a:p>
            <a:r>
              <a:rPr lang="en-US" sz="1200" b="1" dirty="0"/>
              <a:t>Reminder: OIP will be presenting after me</a:t>
            </a:r>
          </a:p>
        </p:txBody>
      </p:sp>
      <p:sp>
        <p:nvSpPr>
          <p:cNvPr id="4" name="Slide Number Placeholder 3">
            <a:extLst>
              <a:ext uri="{FF2B5EF4-FFF2-40B4-BE49-F238E27FC236}">
                <a16:creationId xmlns:a16="http://schemas.microsoft.com/office/drawing/2014/main" id="{E0423922-4C9B-394C-30F8-34403D5A22AC}"/>
              </a:ext>
            </a:extLst>
          </p:cNvPr>
          <p:cNvSpPr>
            <a:spLocks noGrp="1"/>
          </p:cNvSpPr>
          <p:nvPr>
            <p:ph type="sldNum" sz="quarter" idx="5"/>
          </p:nvPr>
        </p:nvSpPr>
        <p:spPr/>
        <p:txBody>
          <a:bodyPr/>
          <a:lstStyle/>
          <a:p>
            <a:fld id="{C8B00C07-A04A-5349-98EA-BD0CCD0482A0}" type="slidenum">
              <a:rPr lang="en-US" smtClean="0"/>
              <a:t>11</a:t>
            </a:fld>
            <a:endParaRPr lang="en-US"/>
          </a:p>
        </p:txBody>
      </p:sp>
    </p:spTree>
    <p:extLst>
      <p:ext uri="{BB962C8B-B14F-4D97-AF65-F5344CB8AC3E}">
        <p14:creationId xmlns:p14="http://schemas.microsoft.com/office/powerpoint/2010/main" val="36361368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DBC1FC-983D-33B3-EB18-B75936D683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DAF319-99E0-388D-E67D-0CFD3CC570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DCEB34-C123-666A-C4A0-B479EB1015DC}"/>
              </a:ext>
            </a:extLst>
          </p:cNvPr>
          <p:cNvSpPr>
            <a:spLocks noGrp="1"/>
          </p:cNvSpPr>
          <p:nvPr>
            <p:ph type="body" idx="1"/>
          </p:nvPr>
        </p:nvSpPr>
        <p:spPr/>
        <p:txBody>
          <a:bodyPr/>
          <a:lstStyle/>
          <a:p>
            <a:r>
              <a:rPr lang="en-US" sz="1200" b="1" dirty="0"/>
              <a:t>Sophomore Summer abroad?</a:t>
            </a:r>
          </a:p>
          <a:p>
            <a:endParaRPr lang="en-US" sz="1200" b="1" dirty="0"/>
          </a:p>
          <a:p>
            <a:r>
              <a:rPr lang="en-US" sz="1200" b="1" dirty="0"/>
              <a:t>This course is credit bearing and not tied to the JR Independent Work</a:t>
            </a:r>
          </a:p>
          <a:p>
            <a:endParaRPr lang="en-US" sz="1200" b="1" dirty="0"/>
          </a:p>
          <a:p>
            <a:r>
              <a:rPr lang="en-US" sz="1200" b="1" dirty="0"/>
              <a:t>Reminder: OIP will be presenting after me</a:t>
            </a:r>
          </a:p>
        </p:txBody>
      </p:sp>
      <p:sp>
        <p:nvSpPr>
          <p:cNvPr id="4" name="Slide Number Placeholder 3">
            <a:extLst>
              <a:ext uri="{FF2B5EF4-FFF2-40B4-BE49-F238E27FC236}">
                <a16:creationId xmlns:a16="http://schemas.microsoft.com/office/drawing/2014/main" id="{1A626911-0F53-15BC-55B2-6D6E7000F79A}"/>
              </a:ext>
            </a:extLst>
          </p:cNvPr>
          <p:cNvSpPr>
            <a:spLocks noGrp="1"/>
          </p:cNvSpPr>
          <p:nvPr>
            <p:ph type="sldNum" sz="quarter" idx="5"/>
          </p:nvPr>
        </p:nvSpPr>
        <p:spPr/>
        <p:txBody>
          <a:bodyPr/>
          <a:lstStyle/>
          <a:p>
            <a:fld id="{C8B00C07-A04A-5349-98EA-BD0CCD0482A0}" type="slidenum">
              <a:rPr lang="en-US" smtClean="0"/>
              <a:t>12</a:t>
            </a:fld>
            <a:endParaRPr lang="en-US"/>
          </a:p>
        </p:txBody>
      </p:sp>
    </p:spTree>
    <p:extLst>
      <p:ext uri="{BB962C8B-B14F-4D97-AF65-F5344CB8AC3E}">
        <p14:creationId xmlns:p14="http://schemas.microsoft.com/office/powerpoint/2010/main" val="18038523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12C53-8CB9-3449-A2BE-8A7752EA71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4D5DD1C-0FD0-6044-AE46-1BED8C70D1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84DAAAD-0CCF-1548-B316-7CCF05B7E4C8}"/>
              </a:ext>
            </a:extLst>
          </p:cNvPr>
          <p:cNvSpPr>
            <a:spLocks noGrp="1"/>
          </p:cNvSpPr>
          <p:nvPr>
            <p:ph type="dt" sz="half" idx="10"/>
          </p:nvPr>
        </p:nvSpPr>
        <p:spPr/>
        <p:txBody>
          <a:bodyPr/>
          <a:lstStyle/>
          <a:p>
            <a:fld id="{C4B9CF28-49CA-8247-9A05-50A733D9BEAF}" type="datetimeFigureOut">
              <a:rPr lang="en-US" smtClean="0"/>
              <a:t>2/19/26</a:t>
            </a:fld>
            <a:endParaRPr lang="en-US"/>
          </a:p>
        </p:txBody>
      </p:sp>
      <p:sp>
        <p:nvSpPr>
          <p:cNvPr id="5" name="Footer Placeholder 4">
            <a:extLst>
              <a:ext uri="{FF2B5EF4-FFF2-40B4-BE49-F238E27FC236}">
                <a16:creationId xmlns:a16="http://schemas.microsoft.com/office/drawing/2014/main" id="{A9DA6A29-67A8-D741-A1BC-6575D98E7C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25A668-3032-D340-B435-9DECC475B524}"/>
              </a:ext>
            </a:extLst>
          </p:cNvPr>
          <p:cNvSpPr>
            <a:spLocks noGrp="1"/>
          </p:cNvSpPr>
          <p:nvPr>
            <p:ph type="sldNum" sz="quarter" idx="12"/>
          </p:nvPr>
        </p:nvSpPr>
        <p:spPr/>
        <p:txBody>
          <a:bodyPr/>
          <a:lstStyle/>
          <a:p>
            <a:fld id="{9034DF4B-7385-834C-A59A-50949B3008E5}" type="slidenum">
              <a:rPr lang="en-US" smtClean="0"/>
              <a:t>‹#›</a:t>
            </a:fld>
            <a:endParaRPr lang="en-US"/>
          </a:p>
        </p:txBody>
      </p:sp>
    </p:spTree>
    <p:extLst>
      <p:ext uri="{BB962C8B-B14F-4D97-AF65-F5344CB8AC3E}">
        <p14:creationId xmlns:p14="http://schemas.microsoft.com/office/powerpoint/2010/main" val="40241726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E653A-A9A6-7242-BA7A-0B92E9D5CEB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8FAD9B2-7FF8-EF43-B1DC-1AC4A5F9D9E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367DE8-DE70-1C49-83F7-C1727F22BDC2}"/>
              </a:ext>
            </a:extLst>
          </p:cNvPr>
          <p:cNvSpPr>
            <a:spLocks noGrp="1"/>
          </p:cNvSpPr>
          <p:nvPr>
            <p:ph type="dt" sz="half" idx="10"/>
          </p:nvPr>
        </p:nvSpPr>
        <p:spPr/>
        <p:txBody>
          <a:bodyPr/>
          <a:lstStyle/>
          <a:p>
            <a:fld id="{C4B9CF28-49CA-8247-9A05-50A733D9BEAF}" type="datetimeFigureOut">
              <a:rPr lang="en-US" smtClean="0"/>
              <a:t>2/19/26</a:t>
            </a:fld>
            <a:endParaRPr lang="en-US"/>
          </a:p>
        </p:txBody>
      </p:sp>
      <p:sp>
        <p:nvSpPr>
          <p:cNvPr id="5" name="Footer Placeholder 4">
            <a:extLst>
              <a:ext uri="{FF2B5EF4-FFF2-40B4-BE49-F238E27FC236}">
                <a16:creationId xmlns:a16="http://schemas.microsoft.com/office/drawing/2014/main" id="{346E4D77-2BFB-FF4E-B6E7-3A55C83C81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5F0AD7-B92A-C048-95D9-4ADBC9E52019}"/>
              </a:ext>
            </a:extLst>
          </p:cNvPr>
          <p:cNvSpPr>
            <a:spLocks noGrp="1"/>
          </p:cNvSpPr>
          <p:nvPr>
            <p:ph type="sldNum" sz="quarter" idx="12"/>
          </p:nvPr>
        </p:nvSpPr>
        <p:spPr/>
        <p:txBody>
          <a:bodyPr/>
          <a:lstStyle/>
          <a:p>
            <a:fld id="{9034DF4B-7385-834C-A59A-50949B3008E5}" type="slidenum">
              <a:rPr lang="en-US" smtClean="0"/>
              <a:t>‹#›</a:t>
            </a:fld>
            <a:endParaRPr lang="en-US"/>
          </a:p>
        </p:txBody>
      </p:sp>
    </p:spTree>
    <p:extLst>
      <p:ext uri="{BB962C8B-B14F-4D97-AF65-F5344CB8AC3E}">
        <p14:creationId xmlns:p14="http://schemas.microsoft.com/office/powerpoint/2010/main" val="33451637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292B22-497F-2148-AA22-EF5C7EDB9FF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16DE611-FD93-1E42-AC48-3917C5C3EE2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65105F-1ED3-D24A-B2DC-0C1C0478618C}"/>
              </a:ext>
            </a:extLst>
          </p:cNvPr>
          <p:cNvSpPr>
            <a:spLocks noGrp="1"/>
          </p:cNvSpPr>
          <p:nvPr>
            <p:ph type="dt" sz="half" idx="10"/>
          </p:nvPr>
        </p:nvSpPr>
        <p:spPr/>
        <p:txBody>
          <a:bodyPr/>
          <a:lstStyle/>
          <a:p>
            <a:fld id="{C4B9CF28-49CA-8247-9A05-50A733D9BEAF}" type="datetimeFigureOut">
              <a:rPr lang="en-US" smtClean="0"/>
              <a:t>2/19/26</a:t>
            </a:fld>
            <a:endParaRPr lang="en-US"/>
          </a:p>
        </p:txBody>
      </p:sp>
      <p:sp>
        <p:nvSpPr>
          <p:cNvPr id="5" name="Footer Placeholder 4">
            <a:extLst>
              <a:ext uri="{FF2B5EF4-FFF2-40B4-BE49-F238E27FC236}">
                <a16:creationId xmlns:a16="http://schemas.microsoft.com/office/drawing/2014/main" id="{CDCC3C5A-CDBB-C748-9999-4ECAF43CA5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9272FA-E12B-684B-ACA1-0071D0B88809}"/>
              </a:ext>
            </a:extLst>
          </p:cNvPr>
          <p:cNvSpPr>
            <a:spLocks noGrp="1"/>
          </p:cNvSpPr>
          <p:nvPr>
            <p:ph type="sldNum" sz="quarter" idx="12"/>
          </p:nvPr>
        </p:nvSpPr>
        <p:spPr/>
        <p:txBody>
          <a:bodyPr/>
          <a:lstStyle/>
          <a:p>
            <a:fld id="{9034DF4B-7385-834C-A59A-50949B3008E5}" type="slidenum">
              <a:rPr lang="en-US" smtClean="0"/>
              <a:t>‹#›</a:t>
            </a:fld>
            <a:endParaRPr lang="en-US"/>
          </a:p>
        </p:txBody>
      </p:sp>
    </p:spTree>
    <p:extLst>
      <p:ext uri="{BB962C8B-B14F-4D97-AF65-F5344CB8AC3E}">
        <p14:creationId xmlns:p14="http://schemas.microsoft.com/office/powerpoint/2010/main" val="9657040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644E259-2FB8-4214-ADBF-D25B465FB7CE}" type="datetimeFigureOut">
              <a:rPr lang="en-US" smtClean="0"/>
              <a:t>2/19/26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95810E-4EC2-449B-9987-6E498FD4F872}" type="slidenum">
              <a:rPr lang="en-US" smtClean="0"/>
              <a:t>‹#›</a:t>
            </a:fld>
            <a:endParaRPr lang="en-US"/>
          </a:p>
        </p:txBody>
      </p:sp>
    </p:spTree>
    <p:extLst>
      <p:ext uri="{BB962C8B-B14F-4D97-AF65-F5344CB8AC3E}">
        <p14:creationId xmlns:p14="http://schemas.microsoft.com/office/powerpoint/2010/main" val="10057948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644E259-2FB8-4214-ADBF-D25B465FB7CE}" type="datetimeFigureOut">
              <a:rPr lang="en-US" smtClean="0"/>
              <a:t>2/19/26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95810E-4EC2-449B-9987-6E498FD4F872}" type="slidenum">
              <a:rPr lang="en-US" smtClean="0"/>
              <a:t>‹#›</a:t>
            </a:fld>
            <a:endParaRPr lang="en-US"/>
          </a:p>
        </p:txBody>
      </p:sp>
    </p:spTree>
    <p:extLst>
      <p:ext uri="{BB962C8B-B14F-4D97-AF65-F5344CB8AC3E}">
        <p14:creationId xmlns:p14="http://schemas.microsoft.com/office/powerpoint/2010/main" val="37670248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644E259-2FB8-4214-ADBF-D25B465FB7CE}" type="datetimeFigureOut">
              <a:rPr lang="en-US" smtClean="0"/>
              <a:t>2/19/26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95810E-4EC2-449B-9987-6E498FD4F872}" type="slidenum">
              <a:rPr lang="en-US" smtClean="0"/>
              <a:t>‹#›</a:t>
            </a:fld>
            <a:endParaRPr lang="en-US"/>
          </a:p>
        </p:txBody>
      </p:sp>
    </p:spTree>
    <p:extLst>
      <p:ext uri="{BB962C8B-B14F-4D97-AF65-F5344CB8AC3E}">
        <p14:creationId xmlns:p14="http://schemas.microsoft.com/office/powerpoint/2010/main" val="18746995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644E259-2FB8-4214-ADBF-D25B465FB7CE}" type="datetimeFigureOut">
              <a:rPr lang="en-US" smtClean="0"/>
              <a:t>2/19/26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95810E-4EC2-449B-9987-6E498FD4F872}" type="slidenum">
              <a:rPr lang="en-US" smtClean="0"/>
              <a:t>‹#›</a:t>
            </a:fld>
            <a:endParaRPr lang="en-US"/>
          </a:p>
        </p:txBody>
      </p:sp>
    </p:spTree>
    <p:extLst>
      <p:ext uri="{BB962C8B-B14F-4D97-AF65-F5344CB8AC3E}">
        <p14:creationId xmlns:p14="http://schemas.microsoft.com/office/powerpoint/2010/main" val="27916104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644E259-2FB8-4214-ADBF-D25B465FB7CE}" type="datetimeFigureOut">
              <a:rPr lang="en-US" smtClean="0"/>
              <a:t>2/19/26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895810E-4EC2-449B-9987-6E498FD4F872}" type="slidenum">
              <a:rPr lang="en-US" smtClean="0"/>
              <a:t>‹#›</a:t>
            </a:fld>
            <a:endParaRPr lang="en-US"/>
          </a:p>
        </p:txBody>
      </p:sp>
    </p:spTree>
    <p:extLst>
      <p:ext uri="{BB962C8B-B14F-4D97-AF65-F5344CB8AC3E}">
        <p14:creationId xmlns:p14="http://schemas.microsoft.com/office/powerpoint/2010/main" val="32302371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644E259-2FB8-4214-ADBF-D25B465FB7CE}" type="datetimeFigureOut">
              <a:rPr lang="en-US" smtClean="0"/>
              <a:t>2/19/26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895810E-4EC2-449B-9987-6E498FD4F872}" type="slidenum">
              <a:rPr lang="en-US" smtClean="0"/>
              <a:t>‹#›</a:t>
            </a:fld>
            <a:endParaRPr lang="en-US"/>
          </a:p>
        </p:txBody>
      </p:sp>
    </p:spTree>
    <p:extLst>
      <p:ext uri="{BB962C8B-B14F-4D97-AF65-F5344CB8AC3E}">
        <p14:creationId xmlns:p14="http://schemas.microsoft.com/office/powerpoint/2010/main" val="25855036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44E259-2FB8-4214-ADBF-D25B465FB7CE}" type="datetimeFigureOut">
              <a:rPr lang="en-US" smtClean="0"/>
              <a:t>2/19/26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895810E-4EC2-449B-9987-6E498FD4F872}" type="slidenum">
              <a:rPr lang="en-US" smtClean="0"/>
              <a:t>‹#›</a:t>
            </a:fld>
            <a:endParaRPr lang="en-US"/>
          </a:p>
        </p:txBody>
      </p:sp>
    </p:spTree>
    <p:extLst>
      <p:ext uri="{BB962C8B-B14F-4D97-AF65-F5344CB8AC3E}">
        <p14:creationId xmlns:p14="http://schemas.microsoft.com/office/powerpoint/2010/main" val="2351064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644E259-2FB8-4214-ADBF-D25B465FB7CE}" type="datetimeFigureOut">
              <a:rPr lang="en-US" smtClean="0"/>
              <a:t>2/19/26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95810E-4EC2-449B-9987-6E498FD4F872}" type="slidenum">
              <a:rPr lang="en-US" smtClean="0"/>
              <a:t>‹#›</a:t>
            </a:fld>
            <a:endParaRPr lang="en-US"/>
          </a:p>
        </p:txBody>
      </p:sp>
    </p:spTree>
    <p:extLst>
      <p:ext uri="{BB962C8B-B14F-4D97-AF65-F5344CB8AC3E}">
        <p14:creationId xmlns:p14="http://schemas.microsoft.com/office/powerpoint/2010/main" val="42107587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ABFBA-0E46-8E4A-B64D-0ED594ECE4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14F533-D3BC-5646-94F6-FE951742283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45338F-42EC-1746-A014-3FE9C6201227}"/>
              </a:ext>
            </a:extLst>
          </p:cNvPr>
          <p:cNvSpPr>
            <a:spLocks noGrp="1"/>
          </p:cNvSpPr>
          <p:nvPr>
            <p:ph type="dt" sz="half" idx="10"/>
          </p:nvPr>
        </p:nvSpPr>
        <p:spPr/>
        <p:txBody>
          <a:bodyPr/>
          <a:lstStyle/>
          <a:p>
            <a:fld id="{C4B9CF28-49CA-8247-9A05-50A733D9BEAF}" type="datetimeFigureOut">
              <a:rPr lang="en-US" smtClean="0"/>
              <a:t>2/19/26</a:t>
            </a:fld>
            <a:endParaRPr lang="en-US"/>
          </a:p>
        </p:txBody>
      </p:sp>
      <p:sp>
        <p:nvSpPr>
          <p:cNvPr id="5" name="Footer Placeholder 4">
            <a:extLst>
              <a:ext uri="{FF2B5EF4-FFF2-40B4-BE49-F238E27FC236}">
                <a16:creationId xmlns:a16="http://schemas.microsoft.com/office/drawing/2014/main" id="{B1D34DBD-E31C-1641-8D7F-DA51E9E69D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CD5A32-4C14-1A47-B3A8-CA5CC1F18ADD}"/>
              </a:ext>
            </a:extLst>
          </p:cNvPr>
          <p:cNvSpPr>
            <a:spLocks noGrp="1"/>
          </p:cNvSpPr>
          <p:nvPr>
            <p:ph type="sldNum" sz="quarter" idx="12"/>
          </p:nvPr>
        </p:nvSpPr>
        <p:spPr/>
        <p:txBody>
          <a:bodyPr/>
          <a:lstStyle/>
          <a:p>
            <a:fld id="{9034DF4B-7385-834C-A59A-50949B3008E5}" type="slidenum">
              <a:rPr lang="en-US" smtClean="0"/>
              <a:t>‹#›</a:t>
            </a:fld>
            <a:endParaRPr lang="en-US"/>
          </a:p>
        </p:txBody>
      </p:sp>
    </p:spTree>
    <p:extLst>
      <p:ext uri="{BB962C8B-B14F-4D97-AF65-F5344CB8AC3E}">
        <p14:creationId xmlns:p14="http://schemas.microsoft.com/office/powerpoint/2010/main" val="23090983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644E259-2FB8-4214-ADBF-D25B465FB7CE}" type="datetimeFigureOut">
              <a:rPr lang="en-US" smtClean="0"/>
              <a:t>2/19/26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95810E-4EC2-449B-9987-6E498FD4F872}" type="slidenum">
              <a:rPr lang="en-US" smtClean="0"/>
              <a:t>‹#›</a:t>
            </a:fld>
            <a:endParaRPr lang="en-US"/>
          </a:p>
        </p:txBody>
      </p:sp>
    </p:spTree>
    <p:extLst>
      <p:ext uri="{BB962C8B-B14F-4D97-AF65-F5344CB8AC3E}">
        <p14:creationId xmlns:p14="http://schemas.microsoft.com/office/powerpoint/2010/main" val="30446670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644E259-2FB8-4214-ADBF-D25B465FB7CE}" type="datetimeFigureOut">
              <a:rPr lang="en-US" smtClean="0"/>
              <a:t>2/19/26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95810E-4EC2-449B-9987-6E498FD4F872}" type="slidenum">
              <a:rPr lang="en-US" smtClean="0"/>
              <a:t>‹#›</a:t>
            </a:fld>
            <a:endParaRPr lang="en-US"/>
          </a:p>
        </p:txBody>
      </p:sp>
    </p:spTree>
    <p:extLst>
      <p:ext uri="{BB962C8B-B14F-4D97-AF65-F5344CB8AC3E}">
        <p14:creationId xmlns:p14="http://schemas.microsoft.com/office/powerpoint/2010/main" val="7562989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644E259-2FB8-4214-ADBF-D25B465FB7CE}" type="datetimeFigureOut">
              <a:rPr lang="en-US" smtClean="0"/>
              <a:t>2/19/26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95810E-4EC2-449B-9987-6E498FD4F872}" type="slidenum">
              <a:rPr lang="en-US" smtClean="0"/>
              <a:t>‹#›</a:t>
            </a:fld>
            <a:endParaRPr lang="en-US"/>
          </a:p>
        </p:txBody>
      </p:sp>
    </p:spTree>
    <p:extLst>
      <p:ext uri="{BB962C8B-B14F-4D97-AF65-F5344CB8AC3E}">
        <p14:creationId xmlns:p14="http://schemas.microsoft.com/office/powerpoint/2010/main" val="1353179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880C8-7DD8-1D40-A064-F1AF62CE23C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313C5FA-986A-4249-8D02-E6DA7359B4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0E9128F-325E-A84A-9B74-A3AEE9ED0A43}"/>
              </a:ext>
            </a:extLst>
          </p:cNvPr>
          <p:cNvSpPr>
            <a:spLocks noGrp="1"/>
          </p:cNvSpPr>
          <p:nvPr>
            <p:ph type="dt" sz="half" idx="10"/>
          </p:nvPr>
        </p:nvSpPr>
        <p:spPr/>
        <p:txBody>
          <a:bodyPr/>
          <a:lstStyle/>
          <a:p>
            <a:fld id="{C4B9CF28-49CA-8247-9A05-50A733D9BEAF}" type="datetimeFigureOut">
              <a:rPr lang="en-US" smtClean="0"/>
              <a:t>2/19/26</a:t>
            </a:fld>
            <a:endParaRPr lang="en-US"/>
          </a:p>
        </p:txBody>
      </p:sp>
      <p:sp>
        <p:nvSpPr>
          <p:cNvPr id="5" name="Footer Placeholder 4">
            <a:extLst>
              <a:ext uri="{FF2B5EF4-FFF2-40B4-BE49-F238E27FC236}">
                <a16:creationId xmlns:a16="http://schemas.microsoft.com/office/drawing/2014/main" id="{27AE4840-1923-2F4E-A0F8-122BF54966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1B131C-E41C-F846-A462-6053C31AB9B2}"/>
              </a:ext>
            </a:extLst>
          </p:cNvPr>
          <p:cNvSpPr>
            <a:spLocks noGrp="1"/>
          </p:cNvSpPr>
          <p:nvPr>
            <p:ph type="sldNum" sz="quarter" idx="12"/>
          </p:nvPr>
        </p:nvSpPr>
        <p:spPr/>
        <p:txBody>
          <a:bodyPr/>
          <a:lstStyle/>
          <a:p>
            <a:fld id="{9034DF4B-7385-834C-A59A-50949B3008E5}" type="slidenum">
              <a:rPr lang="en-US" smtClean="0"/>
              <a:t>‹#›</a:t>
            </a:fld>
            <a:endParaRPr lang="en-US"/>
          </a:p>
        </p:txBody>
      </p:sp>
    </p:spTree>
    <p:extLst>
      <p:ext uri="{BB962C8B-B14F-4D97-AF65-F5344CB8AC3E}">
        <p14:creationId xmlns:p14="http://schemas.microsoft.com/office/powerpoint/2010/main" val="11481988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FEA1E-0A85-9642-8431-B84F133D9D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C0E521-FA3D-B44C-9EE2-3D587B11DF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461C1B5-6F1B-0742-BADD-CE1FD1460E9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D2A4E47-2A26-914E-A801-3624E8133B00}"/>
              </a:ext>
            </a:extLst>
          </p:cNvPr>
          <p:cNvSpPr>
            <a:spLocks noGrp="1"/>
          </p:cNvSpPr>
          <p:nvPr>
            <p:ph type="dt" sz="half" idx="10"/>
          </p:nvPr>
        </p:nvSpPr>
        <p:spPr/>
        <p:txBody>
          <a:bodyPr/>
          <a:lstStyle/>
          <a:p>
            <a:fld id="{C4B9CF28-49CA-8247-9A05-50A733D9BEAF}" type="datetimeFigureOut">
              <a:rPr lang="en-US" smtClean="0"/>
              <a:t>2/19/26</a:t>
            </a:fld>
            <a:endParaRPr lang="en-US"/>
          </a:p>
        </p:txBody>
      </p:sp>
      <p:sp>
        <p:nvSpPr>
          <p:cNvPr id="6" name="Footer Placeholder 5">
            <a:extLst>
              <a:ext uri="{FF2B5EF4-FFF2-40B4-BE49-F238E27FC236}">
                <a16:creationId xmlns:a16="http://schemas.microsoft.com/office/drawing/2014/main" id="{4F51B452-878A-2847-A254-399EC5D40E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35C9F0-B115-9346-A672-0709E239F6B7}"/>
              </a:ext>
            </a:extLst>
          </p:cNvPr>
          <p:cNvSpPr>
            <a:spLocks noGrp="1"/>
          </p:cNvSpPr>
          <p:nvPr>
            <p:ph type="sldNum" sz="quarter" idx="12"/>
          </p:nvPr>
        </p:nvSpPr>
        <p:spPr/>
        <p:txBody>
          <a:bodyPr/>
          <a:lstStyle/>
          <a:p>
            <a:fld id="{9034DF4B-7385-834C-A59A-50949B3008E5}" type="slidenum">
              <a:rPr lang="en-US" smtClean="0"/>
              <a:t>‹#›</a:t>
            </a:fld>
            <a:endParaRPr lang="en-US"/>
          </a:p>
        </p:txBody>
      </p:sp>
    </p:spTree>
    <p:extLst>
      <p:ext uri="{BB962C8B-B14F-4D97-AF65-F5344CB8AC3E}">
        <p14:creationId xmlns:p14="http://schemas.microsoft.com/office/powerpoint/2010/main" val="34227329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CEC6A-433F-2344-9092-93C181B4C9B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480482F-447D-E14E-A0A6-B68A31891C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C926DE5-CD88-BC4D-AB3C-18EAC487CE9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8B5E21-2F36-AB45-957E-C9E2C9BE8D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515A77F-9BA1-FD44-A50B-2F105C98822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75D203C-52B5-3A41-A67B-36D38D7A599F}"/>
              </a:ext>
            </a:extLst>
          </p:cNvPr>
          <p:cNvSpPr>
            <a:spLocks noGrp="1"/>
          </p:cNvSpPr>
          <p:nvPr>
            <p:ph type="dt" sz="half" idx="10"/>
          </p:nvPr>
        </p:nvSpPr>
        <p:spPr/>
        <p:txBody>
          <a:bodyPr/>
          <a:lstStyle/>
          <a:p>
            <a:fld id="{C4B9CF28-49CA-8247-9A05-50A733D9BEAF}" type="datetimeFigureOut">
              <a:rPr lang="en-US" smtClean="0"/>
              <a:t>2/19/26</a:t>
            </a:fld>
            <a:endParaRPr lang="en-US"/>
          </a:p>
        </p:txBody>
      </p:sp>
      <p:sp>
        <p:nvSpPr>
          <p:cNvPr id="8" name="Footer Placeholder 7">
            <a:extLst>
              <a:ext uri="{FF2B5EF4-FFF2-40B4-BE49-F238E27FC236}">
                <a16:creationId xmlns:a16="http://schemas.microsoft.com/office/drawing/2014/main" id="{5A6BBEAA-9765-F54A-862D-67BABDE46A4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9E2B578-8BEB-1F4E-9171-867F8119B95E}"/>
              </a:ext>
            </a:extLst>
          </p:cNvPr>
          <p:cNvSpPr>
            <a:spLocks noGrp="1"/>
          </p:cNvSpPr>
          <p:nvPr>
            <p:ph type="sldNum" sz="quarter" idx="12"/>
          </p:nvPr>
        </p:nvSpPr>
        <p:spPr/>
        <p:txBody>
          <a:bodyPr/>
          <a:lstStyle/>
          <a:p>
            <a:fld id="{9034DF4B-7385-834C-A59A-50949B3008E5}" type="slidenum">
              <a:rPr lang="en-US" smtClean="0"/>
              <a:t>‹#›</a:t>
            </a:fld>
            <a:endParaRPr lang="en-US"/>
          </a:p>
        </p:txBody>
      </p:sp>
    </p:spTree>
    <p:extLst>
      <p:ext uri="{BB962C8B-B14F-4D97-AF65-F5344CB8AC3E}">
        <p14:creationId xmlns:p14="http://schemas.microsoft.com/office/powerpoint/2010/main" val="134619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0EA85-3114-0B4E-95F4-4BB01B19BFC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635BFED-71F5-C045-AF48-CADA7EFF5ED6}"/>
              </a:ext>
            </a:extLst>
          </p:cNvPr>
          <p:cNvSpPr>
            <a:spLocks noGrp="1"/>
          </p:cNvSpPr>
          <p:nvPr>
            <p:ph type="dt" sz="half" idx="10"/>
          </p:nvPr>
        </p:nvSpPr>
        <p:spPr/>
        <p:txBody>
          <a:bodyPr/>
          <a:lstStyle/>
          <a:p>
            <a:fld id="{C4B9CF28-49CA-8247-9A05-50A733D9BEAF}" type="datetimeFigureOut">
              <a:rPr lang="en-US" smtClean="0"/>
              <a:t>2/19/26</a:t>
            </a:fld>
            <a:endParaRPr lang="en-US"/>
          </a:p>
        </p:txBody>
      </p:sp>
      <p:sp>
        <p:nvSpPr>
          <p:cNvPr id="4" name="Footer Placeholder 3">
            <a:extLst>
              <a:ext uri="{FF2B5EF4-FFF2-40B4-BE49-F238E27FC236}">
                <a16:creationId xmlns:a16="http://schemas.microsoft.com/office/drawing/2014/main" id="{603F38E5-6574-6642-9BE0-20BEB13E86A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3FBE979-6AB7-924B-9784-AAACE0F1BEA0}"/>
              </a:ext>
            </a:extLst>
          </p:cNvPr>
          <p:cNvSpPr>
            <a:spLocks noGrp="1"/>
          </p:cNvSpPr>
          <p:nvPr>
            <p:ph type="sldNum" sz="quarter" idx="12"/>
          </p:nvPr>
        </p:nvSpPr>
        <p:spPr/>
        <p:txBody>
          <a:bodyPr/>
          <a:lstStyle/>
          <a:p>
            <a:fld id="{9034DF4B-7385-834C-A59A-50949B3008E5}" type="slidenum">
              <a:rPr lang="en-US" smtClean="0"/>
              <a:t>‹#›</a:t>
            </a:fld>
            <a:endParaRPr lang="en-US"/>
          </a:p>
        </p:txBody>
      </p:sp>
    </p:spTree>
    <p:extLst>
      <p:ext uri="{BB962C8B-B14F-4D97-AF65-F5344CB8AC3E}">
        <p14:creationId xmlns:p14="http://schemas.microsoft.com/office/powerpoint/2010/main" val="26030929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B50549-87DA-3C45-8BDA-01263A54CC74}"/>
              </a:ext>
            </a:extLst>
          </p:cNvPr>
          <p:cNvSpPr>
            <a:spLocks noGrp="1"/>
          </p:cNvSpPr>
          <p:nvPr>
            <p:ph type="dt" sz="half" idx="10"/>
          </p:nvPr>
        </p:nvSpPr>
        <p:spPr/>
        <p:txBody>
          <a:bodyPr/>
          <a:lstStyle/>
          <a:p>
            <a:fld id="{C4B9CF28-49CA-8247-9A05-50A733D9BEAF}" type="datetimeFigureOut">
              <a:rPr lang="en-US" smtClean="0"/>
              <a:t>2/19/26</a:t>
            </a:fld>
            <a:endParaRPr lang="en-US"/>
          </a:p>
        </p:txBody>
      </p:sp>
      <p:sp>
        <p:nvSpPr>
          <p:cNvPr id="3" name="Footer Placeholder 2">
            <a:extLst>
              <a:ext uri="{FF2B5EF4-FFF2-40B4-BE49-F238E27FC236}">
                <a16:creationId xmlns:a16="http://schemas.microsoft.com/office/drawing/2014/main" id="{A4E1CAEE-7616-A444-B00A-ECC486B7247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EEBFB31-2183-4047-85B8-491090E28763}"/>
              </a:ext>
            </a:extLst>
          </p:cNvPr>
          <p:cNvSpPr>
            <a:spLocks noGrp="1"/>
          </p:cNvSpPr>
          <p:nvPr>
            <p:ph type="sldNum" sz="quarter" idx="12"/>
          </p:nvPr>
        </p:nvSpPr>
        <p:spPr/>
        <p:txBody>
          <a:bodyPr/>
          <a:lstStyle/>
          <a:p>
            <a:fld id="{9034DF4B-7385-834C-A59A-50949B3008E5}" type="slidenum">
              <a:rPr lang="en-US" smtClean="0"/>
              <a:t>‹#›</a:t>
            </a:fld>
            <a:endParaRPr lang="en-US"/>
          </a:p>
        </p:txBody>
      </p:sp>
    </p:spTree>
    <p:extLst>
      <p:ext uri="{BB962C8B-B14F-4D97-AF65-F5344CB8AC3E}">
        <p14:creationId xmlns:p14="http://schemas.microsoft.com/office/powerpoint/2010/main" val="15497933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509A5-DE51-F34D-84FC-3082CA68F3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A4AC3CC-EDB2-5344-BE6E-6390B6BEE33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EE09590-1D53-624D-B8B2-53F30AC44A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C2437C-F8B2-424E-A04B-8BC7BB3015E3}"/>
              </a:ext>
            </a:extLst>
          </p:cNvPr>
          <p:cNvSpPr>
            <a:spLocks noGrp="1"/>
          </p:cNvSpPr>
          <p:nvPr>
            <p:ph type="dt" sz="half" idx="10"/>
          </p:nvPr>
        </p:nvSpPr>
        <p:spPr/>
        <p:txBody>
          <a:bodyPr/>
          <a:lstStyle/>
          <a:p>
            <a:fld id="{C4B9CF28-49CA-8247-9A05-50A733D9BEAF}" type="datetimeFigureOut">
              <a:rPr lang="en-US" smtClean="0"/>
              <a:t>2/19/26</a:t>
            </a:fld>
            <a:endParaRPr lang="en-US"/>
          </a:p>
        </p:txBody>
      </p:sp>
      <p:sp>
        <p:nvSpPr>
          <p:cNvPr id="6" name="Footer Placeholder 5">
            <a:extLst>
              <a:ext uri="{FF2B5EF4-FFF2-40B4-BE49-F238E27FC236}">
                <a16:creationId xmlns:a16="http://schemas.microsoft.com/office/drawing/2014/main" id="{55C07AE9-E92A-0D46-8A21-9015C3AC15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A17F79-ABFB-FC47-BEF5-22C584A3E130}"/>
              </a:ext>
            </a:extLst>
          </p:cNvPr>
          <p:cNvSpPr>
            <a:spLocks noGrp="1"/>
          </p:cNvSpPr>
          <p:nvPr>
            <p:ph type="sldNum" sz="quarter" idx="12"/>
          </p:nvPr>
        </p:nvSpPr>
        <p:spPr/>
        <p:txBody>
          <a:bodyPr/>
          <a:lstStyle/>
          <a:p>
            <a:fld id="{9034DF4B-7385-834C-A59A-50949B3008E5}" type="slidenum">
              <a:rPr lang="en-US" smtClean="0"/>
              <a:t>‹#›</a:t>
            </a:fld>
            <a:endParaRPr lang="en-US"/>
          </a:p>
        </p:txBody>
      </p:sp>
    </p:spTree>
    <p:extLst>
      <p:ext uri="{BB962C8B-B14F-4D97-AF65-F5344CB8AC3E}">
        <p14:creationId xmlns:p14="http://schemas.microsoft.com/office/powerpoint/2010/main" val="7391656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B8DE5-E45F-BA4B-A6FA-BFEDDB5698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EE86EF6-978E-2745-80CE-89D7247111E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70F744B-6558-114B-9E43-597BE32C93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F2BA1C-7168-A24A-8128-500E78EC0248}"/>
              </a:ext>
            </a:extLst>
          </p:cNvPr>
          <p:cNvSpPr>
            <a:spLocks noGrp="1"/>
          </p:cNvSpPr>
          <p:nvPr>
            <p:ph type="dt" sz="half" idx="10"/>
          </p:nvPr>
        </p:nvSpPr>
        <p:spPr/>
        <p:txBody>
          <a:bodyPr/>
          <a:lstStyle/>
          <a:p>
            <a:fld id="{C4B9CF28-49CA-8247-9A05-50A733D9BEAF}" type="datetimeFigureOut">
              <a:rPr lang="en-US" smtClean="0"/>
              <a:t>2/19/26</a:t>
            </a:fld>
            <a:endParaRPr lang="en-US"/>
          </a:p>
        </p:txBody>
      </p:sp>
      <p:sp>
        <p:nvSpPr>
          <p:cNvPr id="6" name="Footer Placeholder 5">
            <a:extLst>
              <a:ext uri="{FF2B5EF4-FFF2-40B4-BE49-F238E27FC236}">
                <a16:creationId xmlns:a16="http://schemas.microsoft.com/office/drawing/2014/main" id="{B0C57CA7-322B-1C47-B0F8-71B58481AA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286649-DE13-4142-ADB3-69C3E302C198}"/>
              </a:ext>
            </a:extLst>
          </p:cNvPr>
          <p:cNvSpPr>
            <a:spLocks noGrp="1"/>
          </p:cNvSpPr>
          <p:nvPr>
            <p:ph type="sldNum" sz="quarter" idx="12"/>
          </p:nvPr>
        </p:nvSpPr>
        <p:spPr/>
        <p:txBody>
          <a:bodyPr/>
          <a:lstStyle/>
          <a:p>
            <a:fld id="{9034DF4B-7385-834C-A59A-50949B3008E5}" type="slidenum">
              <a:rPr lang="en-US" smtClean="0"/>
              <a:t>‹#›</a:t>
            </a:fld>
            <a:endParaRPr lang="en-US"/>
          </a:p>
        </p:txBody>
      </p:sp>
    </p:spTree>
    <p:extLst>
      <p:ext uri="{BB962C8B-B14F-4D97-AF65-F5344CB8AC3E}">
        <p14:creationId xmlns:p14="http://schemas.microsoft.com/office/powerpoint/2010/main" val="33801688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E663E9-6E2D-0E4E-A0F1-C231767B5B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3B719E-D184-274C-A393-02074D1997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3D12D5-09B0-B642-8D0B-096414D2622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B9CF28-49CA-8247-9A05-50A733D9BEAF}" type="datetimeFigureOut">
              <a:rPr lang="en-US" smtClean="0"/>
              <a:t>2/19/26</a:t>
            </a:fld>
            <a:endParaRPr lang="en-US"/>
          </a:p>
        </p:txBody>
      </p:sp>
      <p:sp>
        <p:nvSpPr>
          <p:cNvPr id="5" name="Footer Placeholder 4">
            <a:extLst>
              <a:ext uri="{FF2B5EF4-FFF2-40B4-BE49-F238E27FC236}">
                <a16:creationId xmlns:a16="http://schemas.microsoft.com/office/drawing/2014/main" id="{ECAEBBE7-9BC0-2B4B-8937-BD19CD4BC66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483CEE-E8DE-4349-B40D-87CA9055AFC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34DF4B-7385-834C-A59A-50949B3008E5}" type="slidenum">
              <a:rPr lang="en-US" smtClean="0"/>
              <a:t>‹#›</a:t>
            </a:fld>
            <a:endParaRPr lang="en-US"/>
          </a:p>
        </p:txBody>
      </p:sp>
    </p:spTree>
    <p:extLst>
      <p:ext uri="{BB962C8B-B14F-4D97-AF65-F5344CB8AC3E}">
        <p14:creationId xmlns:p14="http://schemas.microsoft.com/office/powerpoint/2010/main" val="3067227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44E259-2FB8-4214-ADBF-D25B465FB7CE}" type="datetimeFigureOut">
              <a:rPr lang="en-US" smtClean="0"/>
              <a:t>2/19/26</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95810E-4EC2-449B-9987-6E498FD4F872}" type="slidenum">
              <a:rPr lang="en-US" smtClean="0"/>
              <a:t>‹#›</a:t>
            </a:fld>
            <a:endParaRPr lang="en-US"/>
          </a:p>
        </p:txBody>
      </p:sp>
    </p:spTree>
    <p:extLst>
      <p:ext uri="{BB962C8B-B14F-4D97-AF65-F5344CB8AC3E}">
        <p14:creationId xmlns:p14="http://schemas.microsoft.com/office/powerpoint/2010/main" val="15396897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hyperlink" Target="mailto:spiaugrd@Princeton.edu"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hyperlink" Target="https://oip.princeton.edu/our-programs/study-abroad/explore-programs/princeton-faculty-led-summer-study-abroad-programs" TargetMode="External"/><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hyperlink" Target="https://oip.princeton.edu/our-programs/study-abroad/financial-matters/summer/deans-fund" TargetMode="External"/><Relationship Id="rId4" Type="http://schemas.openxmlformats.org/officeDocument/2006/relationships/hyperlink" Target="mailto:ggisolo@princeton.edu"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2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3.xml"/><Relationship Id="rId1" Type="http://schemas.openxmlformats.org/officeDocument/2006/relationships/slideLayout" Target="../slideLayouts/slideLayout17.xml"/><Relationship Id="rId4" Type="http://schemas.openxmlformats.org/officeDocument/2006/relationships/image" Target="../media/image22.wmf"/></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3" Type="http://schemas.openxmlformats.org/officeDocument/2006/relationships/notesSlide" Target="../notesSlides/notesSlide2.xml"/><Relationship Id="rId7" Type="http://schemas.openxmlformats.org/officeDocument/2006/relationships/diagramColors" Target="../diagrams/colors1.xml"/><Relationship Id="rId12" Type="http://schemas.openxmlformats.org/officeDocument/2006/relationships/diagramColors" Target="../diagrams/colors2.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5" Type="http://schemas.openxmlformats.org/officeDocument/2006/relationships/image" Target="../media/image5.png"/><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 Id="rId1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5.xml.rels><?xml version="1.0" encoding="UTF-8" standalone="yes"?>
<Relationships xmlns="http://schemas.openxmlformats.org/package/2006/relationships"><Relationship Id="rId3" Type="http://schemas.openxmlformats.org/officeDocument/2006/relationships/hyperlink" Target="https://docs.google.com/spreadsheets/d/1TEanBOrEncVJc_z8rzhFcXH0Apsn3MnUmFpg0OH3n2E/edit?usp=sharing"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hyperlink" Target="https://docs.google.com/spreadsheets/d/1TEanBOrEncVJc_z8rzhFcXH0Apsn3MnUmFpg0OH3n2E/edit?usp=sharing"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docs.google.com/spreadsheets/d/1TEanBOrEncVJc_z8rzhFcXH0Apsn3MnUmFpg0OH3n2E/edit?gid=1708465218#gid=1708465218"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9B78DA7-D7FA-35FC-2219-0CC9CEB51C04}"/>
              </a:ext>
            </a:extLst>
          </p:cNvPr>
          <p:cNvPicPr>
            <a:picLocks noChangeAspect="1"/>
          </p:cNvPicPr>
          <p:nvPr/>
        </p:nvPicPr>
        <p:blipFill rotWithShape="1">
          <a:blip r:embed="rId2"/>
          <a:srcRect l="23567" t="4979" b="26199"/>
          <a:stretch/>
        </p:blipFill>
        <p:spPr>
          <a:xfrm>
            <a:off x="0" y="0"/>
            <a:ext cx="12192000" cy="6858000"/>
          </a:xfrm>
          <a:prstGeom prst="rect">
            <a:avLst/>
          </a:prstGeom>
        </p:spPr>
      </p:pic>
      <p:pic>
        <p:nvPicPr>
          <p:cNvPr id="10" name="Picture 9" descr="A close-up of a structure&#10;&#10;Description automatically generated">
            <a:extLst>
              <a:ext uri="{FF2B5EF4-FFF2-40B4-BE49-F238E27FC236}">
                <a16:creationId xmlns:a16="http://schemas.microsoft.com/office/drawing/2014/main" id="{ED4D5189-CA86-8C85-3D49-E4E24D8DAC30}"/>
              </a:ext>
            </a:extLst>
          </p:cNvPr>
          <p:cNvPicPr>
            <a:picLocks noGrp="1" noRot="1" noChangeAspect="1" noMove="1" noResize="1" noEditPoints="1" noAdjustHandles="1" noChangeArrowheads="1" noChangeShapeType="1" noCrop="1"/>
          </p:cNvPicPr>
          <p:nvPr/>
        </p:nvPicPr>
        <p:blipFill rotWithShape="1">
          <a:blip r:embed="rId3"/>
          <a:srcRect l="18316" t="15115" r="13273" b="23286"/>
          <a:stretch/>
        </p:blipFill>
        <p:spPr>
          <a:xfrm>
            <a:off x="0" y="0"/>
            <a:ext cx="12192000" cy="6858000"/>
          </a:xfrm>
          <a:prstGeom prst="rect">
            <a:avLst/>
          </a:prstGeom>
        </p:spPr>
      </p:pic>
      <p:sp>
        <p:nvSpPr>
          <p:cNvPr id="2" name="Title 1">
            <a:extLst>
              <a:ext uri="{FF2B5EF4-FFF2-40B4-BE49-F238E27FC236}">
                <a16:creationId xmlns:a16="http://schemas.microsoft.com/office/drawing/2014/main" id="{175C77E9-8A85-B844-E3BD-F5B42147245A}"/>
              </a:ext>
            </a:extLst>
          </p:cNvPr>
          <p:cNvSpPr>
            <a:spLocks noGrp="1"/>
          </p:cNvSpPr>
          <p:nvPr>
            <p:ph type="ctrTitle"/>
          </p:nvPr>
        </p:nvSpPr>
        <p:spPr>
          <a:xfrm>
            <a:off x="461682" y="2225673"/>
            <a:ext cx="11223812" cy="1571007"/>
          </a:xfrm>
        </p:spPr>
        <p:txBody>
          <a:bodyPr lIns="0" anchor="ctr">
            <a:noAutofit/>
          </a:bodyPr>
          <a:lstStyle/>
          <a:p>
            <a:pPr algn="l"/>
            <a:r>
              <a:rPr lang="en-US" b="1" dirty="0">
                <a:solidFill>
                  <a:schemeClr val="bg1"/>
                </a:solidFill>
                <a:latin typeface="Verdana" panose="020B0604030504040204" pitchFamily="34" charset="0"/>
                <a:ea typeface="Verdana" panose="020B0604030504040204" pitchFamily="34" charset="0"/>
                <a:cs typeface="Verdana" panose="020B0604030504040204" pitchFamily="34" charset="0"/>
              </a:rPr>
              <a:t>Undergraduate </a:t>
            </a:r>
            <a:br>
              <a:rPr lang="en-US" b="1"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b="1" dirty="0">
                <a:solidFill>
                  <a:schemeClr val="bg1"/>
                </a:solidFill>
                <a:latin typeface="Verdana" panose="020B0604030504040204" pitchFamily="34" charset="0"/>
                <a:ea typeface="Verdana" panose="020B0604030504040204" pitchFamily="34" charset="0"/>
                <a:cs typeface="Verdana" panose="020B0604030504040204" pitchFamily="34" charset="0"/>
              </a:rPr>
              <a:t>Policy Major</a:t>
            </a:r>
          </a:p>
        </p:txBody>
      </p:sp>
      <p:sp>
        <p:nvSpPr>
          <p:cNvPr id="3" name="Subtitle 2">
            <a:extLst>
              <a:ext uri="{FF2B5EF4-FFF2-40B4-BE49-F238E27FC236}">
                <a16:creationId xmlns:a16="http://schemas.microsoft.com/office/drawing/2014/main" id="{7C29E761-48F7-401B-301B-246488F84D19}"/>
              </a:ext>
            </a:extLst>
          </p:cNvPr>
          <p:cNvSpPr>
            <a:spLocks noGrp="1"/>
          </p:cNvSpPr>
          <p:nvPr>
            <p:ph type="subTitle" idx="1"/>
          </p:nvPr>
        </p:nvSpPr>
        <p:spPr>
          <a:xfrm>
            <a:off x="461682" y="3883900"/>
            <a:ext cx="9144000" cy="625474"/>
          </a:xfrm>
        </p:spPr>
        <p:txBody>
          <a:bodyPr lIns="0" anchor="ctr">
            <a:noAutofit/>
          </a:bodyPr>
          <a:lstStyle/>
          <a:p>
            <a:pPr algn="l"/>
            <a:r>
              <a:rPr lang="en-US" sz="2800" i="1" dirty="0">
                <a:solidFill>
                  <a:schemeClr val="bg1"/>
                </a:solidFill>
                <a:latin typeface="Garamond" panose="02020404030301010803" pitchFamily="18" charset="0"/>
              </a:rPr>
              <a:t>with</a:t>
            </a:r>
            <a:r>
              <a:rPr lang="en-US" sz="2800" dirty="0">
                <a:solidFill>
                  <a:schemeClr val="bg1"/>
                </a:solidFill>
              </a:rPr>
              <a:t> Zacharia Ahmed</a:t>
            </a:r>
          </a:p>
        </p:txBody>
      </p:sp>
      <p:pic>
        <p:nvPicPr>
          <p:cNvPr id="5" name="Picture 4">
            <a:extLst>
              <a:ext uri="{FF2B5EF4-FFF2-40B4-BE49-F238E27FC236}">
                <a16:creationId xmlns:a16="http://schemas.microsoft.com/office/drawing/2014/main" id="{D59B14D4-37B9-1005-E7CE-6B3F0B674A97}"/>
              </a:ext>
            </a:extLst>
          </p:cNvPr>
          <p:cNvPicPr>
            <a:picLocks noGrp="1" noRot="1" noChangeAspect="1" noMove="1" noResize="1" noEditPoints="1" noAdjustHandles="1" noChangeArrowheads="1" noChangeShapeType="1" noCrop="1"/>
          </p:cNvPicPr>
          <p:nvPr/>
        </p:nvPicPr>
        <p:blipFill>
          <a:blip r:embed="rId4"/>
          <a:srcRect/>
          <a:stretch/>
        </p:blipFill>
        <p:spPr>
          <a:xfrm>
            <a:off x="9576475" y="6093446"/>
            <a:ext cx="2109019" cy="457199"/>
          </a:xfrm>
          <a:prstGeom prst="rect">
            <a:avLst/>
          </a:prstGeom>
        </p:spPr>
      </p:pic>
      <p:sp>
        <p:nvSpPr>
          <p:cNvPr id="8" name="Subtitle 2">
            <a:extLst>
              <a:ext uri="{FF2B5EF4-FFF2-40B4-BE49-F238E27FC236}">
                <a16:creationId xmlns:a16="http://schemas.microsoft.com/office/drawing/2014/main" id="{F6A945EA-D2DC-5148-E880-51EF66D648E3}"/>
              </a:ext>
            </a:extLst>
          </p:cNvPr>
          <p:cNvSpPr txBox="1">
            <a:spLocks/>
          </p:cNvSpPr>
          <p:nvPr/>
        </p:nvSpPr>
        <p:spPr>
          <a:xfrm>
            <a:off x="461681" y="1512979"/>
            <a:ext cx="10576433" cy="625474"/>
          </a:xfrm>
          <a:prstGeom prst="rect">
            <a:avLst/>
          </a:prstGeom>
        </p:spPr>
        <p:txBody>
          <a:bodyPr vert="horz" lIns="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4000" dirty="0">
                <a:solidFill>
                  <a:schemeClr val="bg1"/>
                </a:solidFill>
              </a:rPr>
              <a:t>Princeton School of Public and International Affairs</a:t>
            </a:r>
          </a:p>
        </p:txBody>
      </p:sp>
    </p:spTree>
    <p:extLst>
      <p:ext uri="{BB962C8B-B14F-4D97-AF65-F5344CB8AC3E}">
        <p14:creationId xmlns:p14="http://schemas.microsoft.com/office/powerpoint/2010/main" val="13313618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4CD6AB9-CC65-6048-9794-CAA34010442C}"/>
              </a:ext>
            </a:extLst>
          </p:cNvPr>
          <p:cNvSpPr txBox="1"/>
          <p:nvPr/>
        </p:nvSpPr>
        <p:spPr>
          <a:xfrm>
            <a:off x="2464075" y="416624"/>
            <a:ext cx="6957354" cy="1200329"/>
          </a:xfrm>
          <a:prstGeom prst="rect">
            <a:avLst/>
          </a:prstGeom>
          <a:noFill/>
        </p:spPr>
        <p:txBody>
          <a:bodyPr wrap="none" rtlCol="0">
            <a:spAutoFit/>
          </a:bodyPr>
          <a:lstStyle/>
          <a:p>
            <a:pPr algn="ctr"/>
            <a:r>
              <a:rPr lang="en-US" sz="3600" b="1" dirty="0">
                <a:solidFill>
                  <a:srgbClr val="0046FF"/>
                </a:solidFill>
                <a:latin typeface="Garamond" panose="02020404030301010803" pitchFamily="18" charset="0"/>
              </a:rPr>
              <a:t>SPIA CULTURAL / </a:t>
            </a:r>
          </a:p>
          <a:p>
            <a:pPr algn="ctr"/>
            <a:r>
              <a:rPr lang="en-US" sz="3600" b="1" dirty="0">
                <a:solidFill>
                  <a:srgbClr val="0046FF"/>
                </a:solidFill>
                <a:latin typeface="Garamond" panose="02020404030301010803" pitchFamily="18" charset="0"/>
              </a:rPr>
              <a:t>FIELD-WORK REQUIREMENT</a:t>
            </a:r>
          </a:p>
        </p:txBody>
      </p:sp>
      <p:sp>
        <p:nvSpPr>
          <p:cNvPr id="2" name="TextBox 1">
            <a:extLst>
              <a:ext uri="{FF2B5EF4-FFF2-40B4-BE49-F238E27FC236}">
                <a16:creationId xmlns:a16="http://schemas.microsoft.com/office/drawing/2014/main" id="{35C00503-C22C-944B-9929-0B633B496D57}"/>
              </a:ext>
            </a:extLst>
          </p:cNvPr>
          <p:cNvSpPr txBox="1"/>
          <p:nvPr/>
        </p:nvSpPr>
        <p:spPr>
          <a:xfrm>
            <a:off x="278808" y="1755887"/>
            <a:ext cx="6593472" cy="4278094"/>
          </a:xfrm>
          <a:prstGeom prst="rect">
            <a:avLst/>
          </a:prstGeom>
          <a:noFill/>
        </p:spPr>
        <p:txBody>
          <a:bodyPr wrap="none" rtlCol="0">
            <a:spAutoFit/>
          </a:bodyPr>
          <a:lstStyle/>
          <a:p>
            <a:pPr algn="ctr" fontAlgn="b"/>
            <a:r>
              <a:rPr lang="en-US" sz="3200" b="1" i="1" u="sng" dirty="0">
                <a:latin typeface="Verdana" panose="020B0604030504040204" pitchFamily="34" charset="0"/>
                <a:ea typeface="Verdana" panose="020B0604030504040204" pitchFamily="34" charset="0"/>
                <a:cs typeface="Verdana" panose="020B0604030504040204" pitchFamily="34" charset="0"/>
              </a:rPr>
              <a:t>Examples</a:t>
            </a:r>
            <a:r>
              <a:rPr lang="en-US" sz="3200" b="1" i="1" dirty="0">
                <a:latin typeface="Verdana" panose="020B0604030504040204" pitchFamily="34" charset="0"/>
                <a:ea typeface="Verdana" panose="020B0604030504040204" pitchFamily="34" charset="0"/>
                <a:cs typeface="Verdana" panose="020B0604030504040204" pitchFamily="34" charset="0"/>
              </a:rPr>
              <a:t> from past years…</a:t>
            </a:r>
          </a:p>
          <a:p>
            <a:pPr algn="ctr" fontAlgn="b"/>
            <a:r>
              <a:rPr lang="en-US" sz="2400" dirty="0">
                <a:latin typeface="Verdana" panose="020B0604030504040204" pitchFamily="34" charset="0"/>
                <a:ea typeface="Verdana" panose="020B0604030504040204" pitchFamily="34" charset="0"/>
                <a:cs typeface="Verdana" panose="020B0604030504040204" pitchFamily="34" charset="0"/>
              </a:rPr>
              <a:t>Study Abroad</a:t>
            </a:r>
          </a:p>
          <a:p>
            <a:pPr algn="ctr" fontAlgn="b"/>
            <a:r>
              <a:rPr lang="en-US" sz="2400" dirty="0">
                <a:latin typeface="Verdana" panose="020B0604030504040204" pitchFamily="34" charset="0"/>
                <a:ea typeface="Verdana" panose="020B0604030504040204" pitchFamily="34" charset="0"/>
                <a:cs typeface="Verdana" panose="020B0604030504040204" pitchFamily="34" charset="0"/>
              </a:rPr>
              <a:t>Internships - Gov't</a:t>
            </a:r>
          </a:p>
          <a:p>
            <a:pPr algn="ctr" fontAlgn="b"/>
            <a:r>
              <a:rPr lang="en-US" sz="2400" dirty="0">
                <a:latin typeface="Verdana" panose="020B0604030504040204" pitchFamily="34" charset="0"/>
                <a:ea typeface="Verdana" panose="020B0604030504040204" pitchFamily="34" charset="0"/>
                <a:cs typeface="Verdana" panose="020B0604030504040204" pitchFamily="34" charset="0"/>
              </a:rPr>
              <a:t>Internship - Non-Profit</a:t>
            </a:r>
          </a:p>
          <a:p>
            <a:pPr algn="ctr" fontAlgn="b"/>
            <a:r>
              <a:rPr lang="en-US" sz="2400" dirty="0">
                <a:latin typeface="Verdana" panose="020B0604030504040204" pitchFamily="34" charset="0"/>
                <a:ea typeface="Verdana" panose="020B0604030504040204" pitchFamily="34" charset="0"/>
                <a:cs typeface="Verdana" panose="020B0604030504040204" pitchFamily="34" charset="0"/>
              </a:rPr>
              <a:t>Internship - PICS</a:t>
            </a:r>
          </a:p>
          <a:p>
            <a:pPr algn="ctr" fontAlgn="b"/>
            <a:r>
              <a:rPr lang="en-US" sz="2400" dirty="0">
                <a:latin typeface="Verdana" panose="020B0604030504040204" pitchFamily="34" charset="0"/>
                <a:ea typeface="Verdana" panose="020B0604030504040204" pitchFamily="34" charset="0"/>
                <a:cs typeface="Verdana" panose="020B0604030504040204" pitchFamily="34" charset="0"/>
              </a:rPr>
              <a:t>Internship - Int'l Agency</a:t>
            </a:r>
          </a:p>
          <a:p>
            <a:pPr algn="ctr" fontAlgn="b"/>
            <a:r>
              <a:rPr lang="en-US" sz="2400" dirty="0">
                <a:latin typeface="Verdana" panose="020B0604030504040204" pitchFamily="34" charset="0"/>
                <a:ea typeface="Verdana" panose="020B0604030504040204" pitchFamily="34" charset="0"/>
                <a:cs typeface="Verdana" panose="020B0604030504040204" pitchFamily="34" charset="0"/>
              </a:rPr>
              <a:t>Service in Underdeveloped Communities</a:t>
            </a:r>
          </a:p>
          <a:p>
            <a:pPr algn="ctr" fontAlgn="b"/>
            <a:r>
              <a:rPr lang="en-US" sz="2400" dirty="0">
                <a:latin typeface="Verdana" panose="020B0604030504040204" pitchFamily="34" charset="0"/>
                <a:ea typeface="Verdana" panose="020B0604030504040204" pitchFamily="34" charset="0"/>
                <a:cs typeface="Verdana" panose="020B0604030504040204" pitchFamily="34" charset="0"/>
              </a:rPr>
              <a:t>Princeton Bridge Year</a:t>
            </a:r>
          </a:p>
          <a:p>
            <a:pPr algn="ctr" fontAlgn="b"/>
            <a:r>
              <a:rPr lang="en-US" sz="2400" dirty="0">
                <a:latin typeface="Verdana" panose="020B0604030504040204" pitchFamily="34" charset="0"/>
                <a:ea typeface="Verdana" panose="020B0604030504040204" pitchFamily="34" charset="0"/>
                <a:cs typeface="Verdana" panose="020B0604030504040204" pitchFamily="34" charset="0"/>
              </a:rPr>
              <a:t>Global Seminars </a:t>
            </a:r>
          </a:p>
          <a:p>
            <a:pPr algn="ctr" fontAlgn="b"/>
            <a:r>
              <a:rPr lang="en-US" sz="2400" dirty="0">
                <a:latin typeface="Verdana" panose="020B0604030504040204" pitchFamily="34" charset="0"/>
                <a:ea typeface="Verdana" panose="020B0604030504040204" pitchFamily="34" charset="0"/>
                <a:cs typeface="Verdana" panose="020B0604030504040204" pitchFamily="34" charset="0"/>
              </a:rPr>
              <a:t>Thesis Research </a:t>
            </a:r>
          </a:p>
          <a:p>
            <a:pPr algn="ctr" fontAlgn="b"/>
            <a:r>
              <a:rPr lang="en-US" sz="2400" dirty="0">
                <a:latin typeface="Verdana" panose="020B0604030504040204" pitchFamily="34" charset="0"/>
                <a:ea typeface="Verdana" panose="020B0604030504040204" pitchFamily="34" charset="0"/>
                <a:cs typeface="Verdana" panose="020B0604030504040204" pitchFamily="34" charset="0"/>
              </a:rPr>
              <a:t>ROTC</a:t>
            </a:r>
          </a:p>
        </p:txBody>
      </p:sp>
      <p:sp>
        <p:nvSpPr>
          <p:cNvPr id="8" name="TextBox 7">
            <a:extLst>
              <a:ext uri="{FF2B5EF4-FFF2-40B4-BE49-F238E27FC236}">
                <a16:creationId xmlns:a16="http://schemas.microsoft.com/office/drawing/2014/main" id="{0A2B5B00-0FBB-9A10-3741-47194E6A19C5}"/>
              </a:ext>
            </a:extLst>
          </p:cNvPr>
          <p:cNvSpPr txBox="1"/>
          <p:nvPr/>
        </p:nvSpPr>
        <p:spPr>
          <a:xfrm>
            <a:off x="7687506" y="2491717"/>
            <a:ext cx="3807808" cy="2308324"/>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rtlCol="0">
            <a:spAutoFit/>
          </a:bodyPr>
          <a:lstStyle/>
          <a:p>
            <a:r>
              <a:rPr lang="en-US" sz="2400" b="1" dirty="0">
                <a:latin typeface="Verdana" panose="020B0604030504040204" pitchFamily="34" charset="0"/>
                <a:ea typeface="Verdana" panose="020B0604030504040204" pitchFamily="34" charset="0"/>
                <a:cs typeface="Verdana" panose="020B0604030504040204" pitchFamily="34" charset="0"/>
              </a:rPr>
              <a:t>Note: It is strongly recommended to check with our office to ensure that your experience will fulfill this requirement.</a:t>
            </a:r>
          </a:p>
        </p:txBody>
      </p:sp>
      <p:pic>
        <p:nvPicPr>
          <p:cNvPr id="6" name="Picture 5">
            <a:extLst>
              <a:ext uri="{FF2B5EF4-FFF2-40B4-BE49-F238E27FC236}">
                <a16:creationId xmlns:a16="http://schemas.microsoft.com/office/drawing/2014/main" id="{FF3E8A5F-112E-629B-4551-A67637704254}"/>
              </a:ext>
            </a:extLst>
          </p:cNvPr>
          <p:cNvPicPr/>
          <p:nvPr/>
        </p:nvPicPr>
        <p:blipFill>
          <a:blip r:embed="rId3"/>
          <a:stretch>
            <a:fillRect/>
          </a:stretch>
        </p:blipFill>
        <p:spPr>
          <a:xfrm>
            <a:off x="-30480" y="6219826"/>
            <a:ext cx="12252960" cy="638174"/>
          </a:xfrm>
          <a:prstGeom prst="rect">
            <a:avLst/>
          </a:prstGeom>
        </p:spPr>
      </p:pic>
    </p:spTree>
    <p:custDataLst>
      <p:tags r:id="rId1"/>
    </p:custDataLst>
    <p:extLst>
      <p:ext uri="{BB962C8B-B14F-4D97-AF65-F5344CB8AC3E}">
        <p14:creationId xmlns:p14="http://schemas.microsoft.com/office/powerpoint/2010/main" val="3074415729"/>
      </p:ext>
    </p:extLst>
  </p:cSld>
  <p:clrMapOvr>
    <a:masterClrMapping/>
  </p:clrMapOvr>
  <mc:AlternateContent xmlns:mc="http://schemas.openxmlformats.org/markup-compatibility/2006" xmlns:p14="http://schemas.microsoft.com/office/powerpoint/2010/main">
    <mc:Choice Requires="p14">
      <p:transition spd="slow" p14:dur="2000" advTm="333253"/>
    </mc:Choice>
    <mc:Fallback xmlns="">
      <p:transition spd="slow" advTm="333253"/>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841E6D-22C1-0250-5D8B-C0125A46C55F}"/>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6AA19B51-D448-E4DA-DC8D-7E40617F168B}"/>
              </a:ext>
            </a:extLst>
          </p:cNvPr>
          <p:cNvSpPr txBox="1"/>
          <p:nvPr/>
        </p:nvSpPr>
        <p:spPr>
          <a:xfrm>
            <a:off x="1215191" y="340666"/>
            <a:ext cx="9761647" cy="923330"/>
          </a:xfrm>
          <a:prstGeom prst="rect">
            <a:avLst/>
          </a:prstGeom>
          <a:noFill/>
        </p:spPr>
        <p:txBody>
          <a:bodyPr wrap="none" rtlCol="0">
            <a:spAutoFit/>
          </a:bodyPr>
          <a:lstStyle/>
          <a:p>
            <a:pPr algn="ctr"/>
            <a:r>
              <a:rPr lang="en-US" sz="5400" b="1" dirty="0">
                <a:solidFill>
                  <a:srgbClr val="0046FF"/>
                </a:solidFill>
                <a:latin typeface="Garamond" panose="02020404030301010803" pitchFamily="18" charset="0"/>
              </a:rPr>
              <a:t>Considerations for Study Abroad</a:t>
            </a:r>
          </a:p>
        </p:txBody>
      </p:sp>
      <p:sp>
        <p:nvSpPr>
          <p:cNvPr id="8" name="TextBox 7">
            <a:extLst>
              <a:ext uri="{FF2B5EF4-FFF2-40B4-BE49-F238E27FC236}">
                <a16:creationId xmlns:a16="http://schemas.microsoft.com/office/drawing/2014/main" id="{863B820E-5F25-F0E3-1297-44C79A8F3D5C}"/>
              </a:ext>
            </a:extLst>
          </p:cNvPr>
          <p:cNvSpPr txBox="1"/>
          <p:nvPr/>
        </p:nvSpPr>
        <p:spPr>
          <a:xfrm>
            <a:off x="536337" y="1719137"/>
            <a:ext cx="11119326" cy="461665"/>
          </a:xfrm>
          <a:prstGeom prst="rect">
            <a:avLst/>
          </a:prstGeom>
          <a:noFill/>
        </p:spPr>
        <p:txBody>
          <a:bodyPr wrap="square" rtlCol="0">
            <a:spAutoFit/>
          </a:bodyPr>
          <a:lstStyle/>
          <a:p>
            <a:pPr marL="342900" indent="-342900">
              <a:buFont typeface="Arial" panose="020B0604020202020204" pitchFamily="34" charset="0"/>
              <a:buChar char="•"/>
            </a:pPr>
            <a:endParaRPr lang="en-US" sz="2400" b="1" dirty="0"/>
          </a:p>
        </p:txBody>
      </p:sp>
      <p:sp>
        <p:nvSpPr>
          <p:cNvPr id="3" name="Content Placeholder 2">
            <a:extLst>
              <a:ext uri="{FF2B5EF4-FFF2-40B4-BE49-F238E27FC236}">
                <a16:creationId xmlns:a16="http://schemas.microsoft.com/office/drawing/2014/main" id="{86C4470A-B873-4657-89FA-FB3D66C0A5D3}"/>
              </a:ext>
            </a:extLst>
          </p:cNvPr>
          <p:cNvSpPr>
            <a:spLocks noGrp="1"/>
          </p:cNvSpPr>
          <p:nvPr>
            <p:ph sz="half" idx="1"/>
          </p:nvPr>
        </p:nvSpPr>
        <p:spPr>
          <a:xfrm>
            <a:off x="587464" y="1804870"/>
            <a:ext cx="5181600" cy="3355260"/>
          </a:xfrm>
        </p:spPr>
        <p:txBody>
          <a:bodyPr>
            <a:normAutofit fontScale="85000" lnSpcReduction="20000"/>
          </a:bodyPr>
          <a:lstStyle/>
          <a:p>
            <a:pPr marL="342900" indent="-342900"/>
            <a:r>
              <a:rPr lang="en-US" sz="2400" b="1" dirty="0"/>
              <a:t>Options to study abroad in SPIA:</a:t>
            </a:r>
            <a:br>
              <a:rPr lang="en-US" sz="2400" b="1" dirty="0"/>
            </a:br>
            <a:endParaRPr lang="en-US" sz="2400" b="1" dirty="0"/>
          </a:p>
          <a:p>
            <a:pPr marL="800100" lvl="1" indent="-342900"/>
            <a:r>
              <a:rPr lang="en-US" b="1" dirty="0"/>
              <a:t>Junior Fall – location of your choice</a:t>
            </a:r>
            <a:br>
              <a:rPr lang="en-US" b="1" dirty="0"/>
            </a:br>
            <a:endParaRPr lang="en-US" b="1" dirty="0"/>
          </a:p>
          <a:p>
            <a:pPr marL="800100" lvl="1" indent="-342900"/>
            <a:r>
              <a:rPr lang="en-US" b="1" dirty="0"/>
              <a:t>Junior Spring – University of Cape Town (UCT)</a:t>
            </a:r>
            <a:br>
              <a:rPr lang="en-US" b="1" dirty="0"/>
            </a:br>
            <a:endParaRPr lang="en-US" b="1" dirty="0"/>
          </a:p>
          <a:p>
            <a:pPr marL="800100" lvl="1" indent="-342900"/>
            <a:r>
              <a:rPr lang="en-US" b="1" dirty="0"/>
              <a:t>Senior Fall – location of your choice, but you must have a confirmed thesis adviser by the end of junior spring</a:t>
            </a:r>
          </a:p>
        </p:txBody>
      </p:sp>
      <p:sp>
        <p:nvSpPr>
          <p:cNvPr id="9" name="Content Placeholder 8">
            <a:extLst>
              <a:ext uri="{FF2B5EF4-FFF2-40B4-BE49-F238E27FC236}">
                <a16:creationId xmlns:a16="http://schemas.microsoft.com/office/drawing/2014/main" id="{A47947C0-3808-4451-A73A-FFF6A6244CA2}"/>
              </a:ext>
            </a:extLst>
          </p:cNvPr>
          <p:cNvSpPr>
            <a:spLocks noGrp="1"/>
          </p:cNvSpPr>
          <p:nvPr>
            <p:ph sz="half" idx="2"/>
          </p:nvPr>
        </p:nvSpPr>
        <p:spPr>
          <a:xfrm>
            <a:off x="6422908" y="1580906"/>
            <a:ext cx="5181600" cy="3696187"/>
          </a:xfrm>
        </p:spPr>
        <p:txBody>
          <a:bodyPr>
            <a:normAutofit fontScale="85000" lnSpcReduction="20000"/>
          </a:bodyPr>
          <a:lstStyle/>
          <a:p>
            <a:pPr marL="342900" indent="-342900"/>
            <a:r>
              <a:rPr lang="en-US" sz="2400" b="1" dirty="0"/>
              <a:t>If you plan on studying abroad in the fall of your Junior year, you must complete a research methods course in the spring of your Junior year, this will be in place of     SPI 299.</a:t>
            </a:r>
          </a:p>
          <a:p>
            <a:pPr marL="0" indent="0">
              <a:buNone/>
            </a:pPr>
            <a:endParaRPr lang="en-US" sz="2400" b="1" dirty="0"/>
          </a:p>
          <a:p>
            <a:pPr marL="342900" indent="-342900"/>
            <a:r>
              <a:rPr lang="en-US" sz="2400" b="1" dirty="0"/>
              <a:t>If you plan to study abroad in the spring of your Junior year, you must complete SPI 299 AND SPI 397 in the Fall of your Junior Year.</a:t>
            </a:r>
          </a:p>
          <a:p>
            <a:pPr marL="0" indent="0">
              <a:buNone/>
            </a:pPr>
            <a:endParaRPr lang="en-US" sz="2100" b="1" dirty="0"/>
          </a:p>
          <a:p>
            <a:pPr marL="342900" indent="-342900"/>
            <a:r>
              <a:rPr lang="en-US" sz="2400" b="1" dirty="0"/>
              <a:t>Failure to complete SPI 299 and SPI 397 in Fall of your Junior Year will make you ineligible to study abroad in the Spring of your Junior Year.</a:t>
            </a:r>
          </a:p>
          <a:p>
            <a:pPr marL="1828800" lvl="4" indent="0">
              <a:buNone/>
            </a:pPr>
            <a:endParaRPr lang="en-US" dirty="0"/>
          </a:p>
        </p:txBody>
      </p:sp>
      <p:cxnSp>
        <p:nvCxnSpPr>
          <p:cNvPr id="11" name="Straight Connector 10">
            <a:extLst>
              <a:ext uri="{FF2B5EF4-FFF2-40B4-BE49-F238E27FC236}">
                <a16:creationId xmlns:a16="http://schemas.microsoft.com/office/drawing/2014/main" id="{DF6DDB85-CA0C-8323-CA60-421566F5B459}"/>
              </a:ext>
            </a:extLst>
          </p:cNvPr>
          <p:cNvCxnSpPr>
            <a:cxnSpLocks/>
          </p:cNvCxnSpPr>
          <p:nvPr/>
        </p:nvCxnSpPr>
        <p:spPr>
          <a:xfrm flipH="1">
            <a:off x="6095979" y="1285044"/>
            <a:ext cx="14" cy="4777936"/>
          </a:xfrm>
          <a:prstGeom prst="line">
            <a:avLst/>
          </a:prstGeom>
        </p:spPr>
        <p:style>
          <a:lnRef idx="3">
            <a:schemeClr val="dk1"/>
          </a:lnRef>
          <a:fillRef idx="0">
            <a:schemeClr val="dk1"/>
          </a:fillRef>
          <a:effectRef idx="2">
            <a:schemeClr val="dk1"/>
          </a:effectRef>
          <a:fontRef idx="minor">
            <a:schemeClr val="tx1"/>
          </a:fontRef>
        </p:style>
      </p:cxnSp>
      <p:pic>
        <p:nvPicPr>
          <p:cNvPr id="6" name="Picture 5">
            <a:extLst>
              <a:ext uri="{FF2B5EF4-FFF2-40B4-BE49-F238E27FC236}">
                <a16:creationId xmlns:a16="http://schemas.microsoft.com/office/drawing/2014/main" id="{437CB15D-AA26-EBFB-954F-E64CCB9E0C11}"/>
              </a:ext>
            </a:extLst>
          </p:cNvPr>
          <p:cNvPicPr/>
          <p:nvPr/>
        </p:nvPicPr>
        <p:blipFill>
          <a:blip r:embed="rId3"/>
          <a:stretch>
            <a:fillRect/>
          </a:stretch>
        </p:blipFill>
        <p:spPr>
          <a:xfrm>
            <a:off x="-30480" y="6219826"/>
            <a:ext cx="12252960" cy="638174"/>
          </a:xfrm>
          <a:prstGeom prst="rect">
            <a:avLst/>
          </a:prstGeom>
        </p:spPr>
      </p:pic>
    </p:spTree>
    <p:extLst>
      <p:ext uri="{BB962C8B-B14F-4D97-AF65-F5344CB8AC3E}">
        <p14:creationId xmlns:p14="http://schemas.microsoft.com/office/powerpoint/2010/main" val="590667239"/>
      </p:ext>
    </p:extLst>
  </p:cSld>
  <p:clrMapOvr>
    <a:masterClrMapping/>
  </p:clrMapOvr>
  <mc:AlternateContent xmlns:mc="http://schemas.openxmlformats.org/markup-compatibility/2006" xmlns:p14="http://schemas.microsoft.com/office/powerpoint/2010/main">
    <mc:Choice Requires="p14">
      <p:transition spd="slow" p14:dur="2000" advTm="11518"/>
    </mc:Choice>
    <mc:Fallback xmlns="">
      <p:transition spd="slow" advTm="11518"/>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2C133E-970D-0C4F-0C2F-1FAD67925052}"/>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EE8F9614-3508-75C5-544E-ED0F5CC4FAEA}"/>
              </a:ext>
            </a:extLst>
          </p:cNvPr>
          <p:cNvSpPr txBox="1"/>
          <p:nvPr/>
        </p:nvSpPr>
        <p:spPr>
          <a:xfrm>
            <a:off x="2244494" y="340666"/>
            <a:ext cx="7703071" cy="923330"/>
          </a:xfrm>
          <a:prstGeom prst="rect">
            <a:avLst/>
          </a:prstGeom>
          <a:noFill/>
        </p:spPr>
        <p:txBody>
          <a:bodyPr wrap="none" rtlCol="0">
            <a:spAutoFit/>
          </a:bodyPr>
          <a:lstStyle/>
          <a:p>
            <a:pPr algn="ctr"/>
            <a:r>
              <a:rPr lang="en-US" sz="5400" b="1" dirty="0">
                <a:solidFill>
                  <a:srgbClr val="0046FF"/>
                </a:solidFill>
                <a:latin typeface="Garamond" panose="02020404030301010803" pitchFamily="18" charset="0"/>
              </a:rPr>
              <a:t>Study Abroad Breakdown</a:t>
            </a:r>
          </a:p>
        </p:txBody>
      </p:sp>
      <p:cxnSp>
        <p:nvCxnSpPr>
          <p:cNvPr id="11" name="Straight Connector 10">
            <a:extLst>
              <a:ext uri="{FF2B5EF4-FFF2-40B4-BE49-F238E27FC236}">
                <a16:creationId xmlns:a16="http://schemas.microsoft.com/office/drawing/2014/main" id="{1F743314-B1E3-7D21-CA90-6A00C660D345}"/>
              </a:ext>
            </a:extLst>
          </p:cNvPr>
          <p:cNvCxnSpPr>
            <a:cxnSpLocks/>
          </p:cNvCxnSpPr>
          <p:nvPr/>
        </p:nvCxnSpPr>
        <p:spPr>
          <a:xfrm>
            <a:off x="726141" y="3460376"/>
            <a:ext cx="10740487" cy="0"/>
          </a:xfrm>
          <a:prstGeom prst="line">
            <a:avLst/>
          </a:prstGeom>
        </p:spPr>
        <p:style>
          <a:lnRef idx="3">
            <a:schemeClr val="dk1"/>
          </a:lnRef>
          <a:fillRef idx="0">
            <a:schemeClr val="dk1"/>
          </a:fillRef>
          <a:effectRef idx="2">
            <a:schemeClr val="dk1"/>
          </a:effectRef>
          <a:fontRef idx="minor">
            <a:schemeClr val="tx1"/>
          </a:fontRef>
        </p:style>
      </p:cxnSp>
      <p:pic>
        <p:nvPicPr>
          <p:cNvPr id="6" name="Picture 5">
            <a:extLst>
              <a:ext uri="{FF2B5EF4-FFF2-40B4-BE49-F238E27FC236}">
                <a16:creationId xmlns:a16="http://schemas.microsoft.com/office/drawing/2014/main" id="{A8C8E96E-9FC4-45CC-A361-BFC6DF46703C}"/>
              </a:ext>
            </a:extLst>
          </p:cNvPr>
          <p:cNvPicPr/>
          <p:nvPr/>
        </p:nvPicPr>
        <p:blipFill>
          <a:blip r:embed="rId3"/>
          <a:stretch>
            <a:fillRect/>
          </a:stretch>
        </p:blipFill>
        <p:spPr>
          <a:xfrm>
            <a:off x="-30480" y="6219826"/>
            <a:ext cx="12252960" cy="638174"/>
          </a:xfrm>
          <a:prstGeom prst="rect">
            <a:avLst/>
          </a:prstGeom>
        </p:spPr>
      </p:pic>
      <p:graphicFrame>
        <p:nvGraphicFramePr>
          <p:cNvPr id="12" name="Content Placeholder 11">
            <a:extLst>
              <a:ext uri="{FF2B5EF4-FFF2-40B4-BE49-F238E27FC236}">
                <a16:creationId xmlns:a16="http://schemas.microsoft.com/office/drawing/2014/main" id="{318CF8F1-4F54-6AEE-FB85-792AC7082A49}"/>
              </a:ext>
            </a:extLst>
          </p:cNvPr>
          <p:cNvGraphicFramePr>
            <a:graphicFrameLocks noGrp="1"/>
          </p:cNvGraphicFramePr>
          <p:nvPr>
            <p:ph sz="half" idx="1"/>
            <p:extLst>
              <p:ext uri="{D42A27DB-BD31-4B8C-83A1-F6EECF244321}">
                <p14:modId xmlns:p14="http://schemas.microsoft.com/office/powerpoint/2010/main" val="4018252471"/>
              </p:ext>
            </p:extLst>
          </p:nvPr>
        </p:nvGraphicFramePr>
        <p:xfrm>
          <a:off x="6285028" y="1587612"/>
          <a:ext cx="5181600" cy="1483360"/>
        </p:xfrm>
        <a:graphic>
          <a:graphicData uri="http://schemas.openxmlformats.org/drawingml/2006/table">
            <a:tbl>
              <a:tblPr firstRow="1" bandRow="1">
                <a:tableStyleId>{21E4AEA4-8DFA-4A89-87EB-49C32662AFE0}</a:tableStyleId>
              </a:tblPr>
              <a:tblGrid>
                <a:gridCol w="1727200">
                  <a:extLst>
                    <a:ext uri="{9D8B030D-6E8A-4147-A177-3AD203B41FA5}">
                      <a16:colId xmlns:a16="http://schemas.microsoft.com/office/drawing/2014/main" val="726851180"/>
                    </a:ext>
                  </a:extLst>
                </a:gridCol>
                <a:gridCol w="1727200">
                  <a:extLst>
                    <a:ext uri="{9D8B030D-6E8A-4147-A177-3AD203B41FA5}">
                      <a16:colId xmlns:a16="http://schemas.microsoft.com/office/drawing/2014/main" val="3158783227"/>
                    </a:ext>
                  </a:extLst>
                </a:gridCol>
                <a:gridCol w="1727200">
                  <a:extLst>
                    <a:ext uri="{9D8B030D-6E8A-4147-A177-3AD203B41FA5}">
                      <a16:colId xmlns:a16="http://schemas.microsoft.com/office/drawing/2014/main" val="4089311160"/>
                    </a:ext>
                  </a:extLst>
                </a:gridCol>
              </a:tblGrid>
              <a:tr h="370840">
                <a:tc>
                  <a:txBody>
                    <a:bodyPr/>
                    <a:lstStyle/>
                    <a:p>
                      <a:pPr algn="ctr"/>
                      <a:endParaRPr lang="en-US" dirty="0"/>
                    </a:p>
                  </a:txBody>
                  <a:tcPr/>
                </a:tc>
                <a:tc>
                  <a:txBody>
                    <a:bodyPr/>
                    <a:lstStyle/>
                    <a:p>
                      <a:pPr algn="ctr"/>
                      <a:r>
                        <a:rPr lang="en-US" dirty="0"/>
                        <a:t>Fall</a:t>
                      </a:r>
                    </a:p>
                  </a:txBody>
                  <a:tcPr/>
                </a:tc>
                <a:tc>
                  <a:txBody>
                    <a:bodyPr/>
                    <a:lstStyle/>
                    <a:p>
                      <a:pPr algn="ctr"/>
                      <a:r>
                        <a:rPr lang="en-US" dirty="0"/>
                        <a:t>Spring</a:t>
                      </a:r>
                    </a:p>
                  </a:txBody>
                  <a:tcPr/>
                </a:tc>
                <a:extLst>
                  <a:ext uri="{0D108BD9-81ED-4DB2-BD59-A6C34878D82A}">
                    <a16:rowId xmlns:a16="http://schemas.microsoft.com/office/drawing/2014/main" val="2412805689"/>
                  </a:ext>
                </a:extLst>
              </a:tr>
              <a:tr h="370840">
                <a:tc>
                  <a:txBody>
                    <a:bodyPr/>
                    <a:lstStyle/>
                    <a:p>
                      <a:pPr algn="ctr"/>
                      <a:r>
                        <a:rPr lang="en-US" dirty="0"/>
                        <a:t>SPI 299</a:t>
                      </a:r>
                    </a:p>
                  </a:txBody>
                  <a:tcPr/>
                </a:tc>
                <a:tc>
                  <a:txBody>
                    <a:bodyPr/>
                    <a:lstStyle/>
                    <a:p>
                      <a:pPr algn="ctr"/>
                      <a:endParaRPr lang="en-US" dirty="0"/>
                    </a:p>
                  </a:txBody>
                  <a:tcPr/>
                </a:tc>
                <a:tc>
                  <a:txBody>
                    <a:bodyPr/>
                    <a:lstStyle/>
                    <a:p>
                      <a:pPr algn="ctr"/>
                      <a:r>
                        <a:rPr lang="en-US" sz="1400" dirty="0"/>
                        <a:t>SPI 299 Equivalent</a:t>
                      </a:r>
                    </a:p>
                  </a:txBody>
                  <a:tcPr/>
                </a:tc>
                <a:extLst>
                  <a:ext uri="{0D108BD9-81ED-4DB2-BD59-A6C34878D82A}">
                    <a16:rowId xmlns:a16="http://schemas.microsoft.com/office/drawing/2014/main" val="1536507871"/>
                  </a:ext>
                </a:extLst>
              </a:tr>
              <a:tr h="370840">
                <a:tc>
                  <a:txBody>
                    <a:bodyPr/>
                    <a:lstStyle/>
                    <a:p>
                      <a:pPr algn="ctr"/>
                      <a:r>
                        <a:rPr lang="en-US" dirty="0"/>
                        <a:t>SPI 301</a:t>
                      </a:r>
                    </a:p>
                  </a:txBody>
                  <a:tcPr/>
                </a:tc>
                <a:tc>
                  <a:txBody>
                    <a:bodyPr/>
                    <a:lstStyle/>
                    <a:p>
                      <a:pPr algn="ctr"/>
                      <a:endParaRPr lang="en-US"/>
                    </a:p>
                  </a:txBody>
                  <a:tcPr/>
                </a:tc>
                <a:tc>
                  <a:txBody>
                    <a:bodyPr/>
                    <a:lstStyle/>
                    <a:p>
                      <a:pPr algn="ctr"/>
                      <a:endParaRPr lang="en-US" dirty="0"/>
                    </a:p>
                  </a:txBody>
                  <a:tcPr/>
                </a:tc>
                <a:extLst>
                  <a:ext uri="{0D108BD9-81ED-4DB2-BD59-A6C34878D82A}">
                    <a16:rowId xmlns:a16="http://schemas.microsoft.com/office/drawing/2014/main" val="543582409"/>
                  </a:ext>
                </a:extLst>
              </a:tr>
              <a:tr h="370840">
                <a:tc>
                  <a:txBody>
                    <a:bodyPr/>
                    <a:lstStyle/>
                    <a:p>
                      <a:pPr algn="ctr"/>
                      <a:r>
                        <a:rPr lang="en-US" dirty="0"/>
                        <a:t>SPI 397</a:t>
                      </a:r>
                    </a:p>
                  </a:txBody>
                  <a:tcPr/>
                </a:tc>
                <a:tc>
                  <a:txBody>
                    <a:bodyPr/>
                    <a:lstStyle/>
                    <a:p>
                      <a:pPr algn="ctr"/>
                      <a:endParaRPr lang="en-US"/>
                    </a:p>
                  </a:txBody>
                  <a:tcPr/>
                </a:tc>
                <a:tc>
                  <a:txBody>
                    <a:bodyPr/>
                    <a:lstStyle/>
                    <a:p>
                      <a:pPr algn="ctr"/>
                      <a:endParaRPr lang="en-US" dirty="0"/>
                    </a:p>
                  </a:txBody>
                  <a:tcPr/>
                </a:tc>
                <a:extLst>
                  <a:ext uri="{0D108BD9-81ED-4DB2-BD59-A6C34878D82A}">
                    <a16:rowId xmlns:a16="http://schemas.microsoft.com/office/drawing/2014/main" val="3326006415"/>
                  </a:ext>
                </a:extLst>
              </a:tr>
            </a:tbl>
          </a:graphicData>
        </a:graphic>
      </p:graphicFrame>
      <p:graphicFrame>
        <p:nvGraphicFramePr>
          <p:cNvPr id="13" name="Content Placeholder 12">
            <a:extLst>
              <a:ext uri="{FF2B5EF4-FFF2-40B4-BE49-F238E27FC236}">
                <a16:creationId xmlns:a16="http://schemas.microsoft.com/office/drawing/2014/main" id="{A32F88E9-09C4-DE7F-21BE-CAC2A6C2E707}"/>
              </a:ext>
            </a:extLst>
          </p:cNvPr>
          <p:cNvGraphicFramePr>
            <a:graphicFrameLocks noGrp="1"/>
          </p:cNvGraphicFramePr>
          <p:nvPr>
            <p:ph sz="half" idx="2"/>
            <p:extLst>
              <p:ext uri="{D42A27DB-BD31-4B8C-83A1-F6EECF244321}">
                <p14:modId xmlns:p14="http://schemas.microsoft.com/office/powerpoint/2010/main" val="1327556853"/>
              </p:ext>
            </p:extLst>
          </p:nvPr>
        </p:nvGraphicFramePr>
        <p:xfrm>
          <a:off x="6285028" y="3935519"/>
          <a:ext cx="5181600" cy="1483360"/>
        </p:xfrm>
        <a:graphic>
          <a:graphicData uri="http://schemas.openxmlformats.org/drawingml/2006/table">
            <a:tbl>
              <a:tblPr firstRow="1" bandRow="1">
                <a:tableStyleId>{5C22544A-7EE6-4342-B048-85BDC9FD1C3A}</a:tableStyleId>
              </a:tblPr>
              <a:tblGrid>
                <a:gridCol w="1727200">
                  <a:extLst>
                    <a:ext uri="{9D8B030D-6E8A-4147-A177-3AD203B41FA5}">
                      <a16:colId xmlns:a16="http://schemas.microsoft.com/office/drawing/2014/main" val="2443986144"/>
                    </a:ext>
                  </a:extLst>
                </a:gridCol>
                <a:gridCol w="1727200">
                  <a:extLst>
                    <a:ext uri="{9D8B030D-6E8A-4147-A177-3AD203B41FA5}">
                      <a16:colId xmlns:a16="http://schemas.microsoft.com/office/drawing/2014/main" val="2906826513"/>
                    </a:ext>
                  </a:extLst>
                </a:gridCol>
                <a:gridCol w="1727200">
                  <a:extLst>
                    <a:ext uri="{9D8B030D-6E8A-4147-A177-3AD203B41FA5}">
                      <a16:colId xmlns:a16="http://schemas.microsoft.com/office/drawing/2014/main" val="2209670745"/>
                    </a:ext>
                  </a:extLst>
                </a:gridCol>
              </a:tblGrid>
              <a:tr h="370840">
                <a:tc>
                  <a:txBody>
                    <a:bodyPr/>
                    <a:lstStyle/>
                    <a:p>
                      <a:pPr algn="ctr"/>
                      <a:endParaRPr lang="en-US"/>
                    </a:p>
                  </a:txBody>
                  <a:tcPr/>
                </a:tc>
                <a:tc>
                  <a:txBody>
                    <a:bodyPr/>
                    <a:lstStyle/>
                    <a:p>
                      <a:pPr algn="ctr"/>
                      <a:r>
                        <a:rPr lang="en-US" dirty="0"/>
                        <a:t>Fall</a:t>
                      </a:r>
                    </a:p>
                  </a:txBody>
                  <a:tcPr/>
                </a:tc>
                <a:tc>
                  <a:txBody>
                    <a:bodyPr/>
                    <a:lstStyle/>
                    <a:p>
                      <a:pPr algn="ctr"/>
                      <a:r>
                        <a:rPr lang="en-US" dirty="0"/>
                        <a:t>Spring</a:t>
                      </a:r>
                    </a:p>
                  </a:txBody>
                  <a:tcPr/>
                </a:tc>
                <a:extLst>
                  <a:ext uri="{0D108BD9-81ED-4DB2-BD59-A6C34878D82A}">
                    <a16:rowId xmlns:a16="http://schemas.microsoft.com/office/drawing/2014/main" val="3811146255"/>
                  </a:ext>
                </a:extLst>
              </a:tr>
              <a:tr h="370840">
                <a:tc>
                  <a:txBody>
                    <a:bodyPr/>
                    <a:lstStyle/>
                    <a:p>
                      <a:pPr algn="ctr"/>
                      <a:r>
                        <a:rPr lang="en-US" dirty="0"/>
                        <a:t>SPI 299</a:t>
                      </a:r>
                    </a:p>
                  </a:txBody>
                  <a:tcPr/>
                </a:tc>
                <a:tc>
                  <a:txBody>
                    <a:bodyPr/>
                    <a:lstStyle/>
                    <a:p>
                      <a:pPr algn="ctr"/>
                      <a:endParaRPr lang="en-US" dirty="0"/>
                    </a:p>
                  </a:txBody>
                  <a:tcPr/>
                </a:tc>
                <a:tc>
                  <a:txBody>
                    <a:bodyPr/>
                    <a:lstStyle/>
                    <a:p>
                      <a:pPr algn="ctr"/>
                      <a:endParaRPr lang="en-US"/>
                    </a:p>
                  </a:txBody>
                  <a:tcPr/>
                </a:tc>
                <a:extLst>
                  <a:ext uri="{0D108BD9-81ED-4DB2-BD59-A6C34878D82A}">
                    <a16:rowId xmlns:a16="http://schemas.microsoft.com/office/drawing/2014/main" val="2108495711"/>
                  </a:ext>
                </a:extLst>
              </a:tr>
              <a:tr h="370840">
                <a:tc>
                  <a:txBody>
                    <a:bodyPr/>
                    <a:lstStyle/>
                    <a:p>
                      <a:pPr algn="ctr"/>
                      <a:r>
                        <a:rPr lang="en-US" dirty="0"/>
                        <a:t>SPI 301</a:t>
                      </a:r>
                    </a:p>
                  </a:txBody>
                  <a:tcPr/>
                </a:tc>
                <a:tc>
                  <a:txBody>
                    <a:bodyPr/>
                    <a:lstStyle/>
                    <a:p>
                      <a:pPr algn="ctr"/>
                      <a:endParaRPr lang="en-US"/>
                    </a:p>
                  </a:txBody>
                  <a:tcPr/>
                </a:tc>
                <a:tc>
                  <a:txBody>
                    <a:bodyPr/>
                    <a:lstStyle/>
                    <a:p>
                      <a:pPr algn="ctr"/>
                      <a:endParaRPr lang="en-US"/>
                    </a:p>
                  </a:txBody>
                  <a:tcPr/>
                </a:tc>
                <a:extLst>
                  <a:ext uri="{0D108BD9-81ED-4DB2-BD59-A6C34878D82A}">
                    <a16:rowId xmlns:a16="http://schemas.microsoft.com/office/drawing/2014/main" val="2147074520"/>
                  </a:ext>
                </a:extLst>
              </a:tr>
              <a:tr h="370840">
                <a:tc>
                  <a:txBody>
                    <a:bodyPr/>
                    <a:lstStyle/>
                    <a:p>
                      <a:pPr algn="ctr"/>
                      <a:r>
                        <a:rPr lang="en-US" dirty="0"/>
                        <a:t>SPI 397</a:t>
                      </a:r>
                    </a:p>
                  </a:txBody>
                  <a:tcPr/>
                </a:tc>
                <a:tc>
                  <a:txBody>
                    <a:bodyPr/>
                    <a:lstStyle/>
                    <a:p>
                      <a:pPr algn="ctr"/>
                      <a:endParaRPr lang="en-US"/>
                    </a:p>
                  </a:txBody>
                  <a:tcPr/>
                </a:tc>
                <a:tc>
                  <a:txBody>
                    <a:bodyPr/>
                    <a:lstStyle/>
                    <a:p>
                      <a:pPr algn="ctr"/>
                      <a:endParaRPr lang="en-US" dirty="0"/>
                    </a:p>
                  </a:txBody>
                  <a:tcPr/>
                </a:tc>
                <a:extLst>
                  <a:ext uri="{0D108BD9-81ED-4DB2-BD59-A6C34878D82A}">
                    <a16:rowId xmlns:a16="http://schemas.microsoft.com/office/drawing/2014/main" val="1279884312"/>
                  </a:ext>
                </a:extLst>
              </a:tr>
            </a:tbl>
          </a:graphicData>
        </a:graphic>
      </p:graphicFrame>
      <p:sp>
        <p:nvSpPr>
          <p:cNvPr id="18" name="TextBox 17">
            <a:extLst>
              <a:ext uri="{FF2B5EF4-FFF2-40B4-BE49-F238E27FC236}">
                <a16:creationId xmlns:a16="http://schemas.microsoft.com/office/drawing/2014/main" id="{6B0C8EBD-ED7F-EB46-84D7-39F1C267B3AC}"/>
              </a:ext>
            </a:extLst>
          </p:cNvPr>
          <p:cNvSpPr txBox="1"/>
          <p:nvPr/>
        </p:nvSpPr>
        <p:spPr>
          <a:xfrm>
            <a:off x="536345" y="4358106"/>
            <a:ext cx="5370628" cy="646331"/>
          </a:xfrm>
          <a:prstGeom prst="rect">
            <a:avLst/>
          </a:prstGeom>
          <a:noFill/>
        </p:spPr>
        <p:txBody>
          <a:bodyPr wrap="square" rtlCol="0">
            <a:spAutoFit/>
          </a:bodyPr>
          <a:lstStyle/>
          <a:p>
            <a:r>
              <a:rPr lang="en-US" sz="3600" dirty="0"/>
              <a:t>Study Abroad in the Spring:</a:t>
            </a:r>
          </a:p>
        </p:txBody>
      </p:sp>
      <p:sp>
        <p:nvSpPr>
          <p:cNvPr id="19" name="TextBox 18">
            <a:extLst>
              <a:ext uri="{FF2B5EF4-FFF2-40B4-BE49-F238E27FC236}">
                <a16:creationId xmlns:a16="http://schemas.microsoft.com/office/drawing/2014/main" id="{6B290155-8492-B72E-E824-8D3F49CBBBFC}"/>
              </a:ext>
            </a:extLst>
          </p:cNvPr>
          <p:cNvSpPr txBox="1"/>
          <p:nvPr/>
        </p:nvSpPr>
        <p:spPr>
          <a:xfrm>
            <a:off x="842931" y="2042015"/>
            <a:ext cx="4757456" cy="646331"/>
          </a:xfrm>
          <a:prstGeom prst="rect">
            <a:avLst/>
          </a:prstGeom>
          <a:noFill/>
        </p:spPr>
        <p:txBody>
          <a:bodyPr wrap="none" rtlCol="0">
            <a:spAutoFit/>
          </a:bodyPr>
          <a:lstStyle/>
          <a:p>
            <a:r>
              <a:rPr lang="en-US" sz="3600" dirty="0"/>
              <a:t>Study Abroad in the Fall:</a:t>
            </a:r>
          </a:p>
        </p:txBody>
      </p:sp>
      <p:sp>
        <p:nvSpPr>
          <p:cNvPr id="20" name="5-Point Star 19">
            <a:extLst>
              <a:ext uri="{FF2B5EF4-FFF2-40B4-BE49-F238E27FC236}">
                <a16:creationId xmlns:a16="http://schemas.microsoft.com/office/drawing/2014/main" id="{39B36769-59D2-53E1-956D-F12941BA1BDD}"/>
              </a:ext>
            </a:extLst>
          </p:cNvPr>
          <p:cNvSpPr/>
          <p:nvPr/>
        </p:nvSpPr>
        <p:spPr>
          <a:xfrm>
            <a:off x="10372165" y="2321859"/>
            <a:ext cx="412376" cy="366487"/>
          </a:xfrm>
          <a:prstGeom prst="star5">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21" name="5-Point Star 20">
            <a:extLst>
              <a:ext uri="{FF2B5EF4-FFF2-40B4-BE49-F238E27FC236}">
                <a16:creationId xmlns:a16="http://schemas.microsoft.com/office/drawing/2014/main" id="{BC92A5E2-3212-3AB2-83F4-BB3D4F57AC6F}"/>
              </a:ext>
            </a:extLst>
          </p:cNvPr>
          <p:cNvSpPr/>
          <p:nvPr/>
        </p:nvSpPr>
        <p:spPr>
          <a:xfrm>
            <a:off x="10372165" y="2688346"/>
            <a:ext cx="412376" cy="366487"/>
          </a:xfrm>
          <a:prstGeom prst="star5">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22" name="5-Point Star 21">
            <a:extLst>
              <a:ext uri="{FF2B5EF4-FFF2-40B4-BE49-F238E27FC236}">
                <a16:creationId xmlns:a16="http://schemas.microsoft.com/office/drawing/2014/main" id="{47EB4AC7-5DB6-A802-B24F-9110C3E13415}"/>
              </a:ext>
            </a:extLst>
          </p:cNvPr>
          <p:cNvSpPr/>
          <p:nvPr/>
        </p:nvSpPr>
        <p:spPr>
          <a:xfrm>
            <a:off x="8669640" y="4309279"/>
            <a:ext cx="412376" cy="366487"/>
          </a:xfrm>
          <a:prstGeom prst="star5">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23" name="5-Point Star 22">
            <a:extLst>
              <a:ext uri="{FF2B5EF4-FFF2-40B4-BE49-F238E27FC236}">
                <a16:creationId xmlns:a16="http://schemas.microsoft.com/office/drawing/2014/main" id="{49891EF3-71D1-6C9A-B186-FC6A46D20C68}"/>
              </a:ext>
            </a:extLst>
          </p:cNvPr>
          <p:cNvSpPr/>
          <p:nvPr/>
        </p:nvSpPr>
        <p:spPr>
          <a:xfrm>
            <a:off x="10372165" y="4701482"/>
            <a:ext cx="412376" cy="366487"/>
          </a:xfrm>
          <a:prstGeom prst="star5">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24" name="5-Point Star 23">
            <a:extLst>
              <a:ext uri="{FF2B5EF4-FFF2-40B4-BE49-F238E27FC236}">
                <a16:creationId xmlns:a16="http://schemas.microsoft.com/office/drawing/2014/main" id="{A9449305-5E05-40E3-0B89-E89BD8A182F2}"/>
              </a:ext>
            </a:extLst>
          </p:cNvPr>
          <p:cNvSpPr/>
          <p:nvPr/>
        </p:nvSpPr>
        <p:spPr>
          <a:xfrm>
            <a:off x="8669640" y="5033397"/>
            <a:ext cx="412376" cy="366487"/>
          </a:xfrm>
          <a:prstGeom prst="star5">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383632"/>
      </p:ext>
    </p:extLst>
  </p:cSld>
  <p:clrMapOvr>
    <a:masterClrMapping/>
  </p:clrMapOvr>
  <mc:AlternateContent xmlns:mc="http://schemas.openxmlformats.org/markup-compatibility/2006" xmlns:p14="http://schemas.microsoft.com/office/powerpoint/2010/main">
    <mc:Choice Requires="p14">
      <p:transition spd="slow" p14:dur="2000" advTm="11518"/>
    </mc:Choice>
    <mc:Fallback xmlns="">
      <p:transition spd="slow" advTm="11518"/>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6E5668-FBE2-541F-581E-8DD545599BA1}"/>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86776499-55B8-DA56-888E-91C438CEE9D7}"/>
              </a:ext>
            </a:extLst>
          </p:cNvPr>
          <p:cNvSpPr txBox="1"/>
          <p:nvPr/>
        </p:nvSpPr>
        <p:spPr>
          <a:xfrm>
            <a:off x="3558801" y="264711"/>
            <a:ext cx="5074402" cy="923330"/>
          </a:xfrm>
          <a:prstGeom prst="rect">
            <a:avLst/>
          </a:prstGeom>
          <a:noFill/>
        </p:spPr>
        <p:txBody>
          <a:bodyPr wrap="none" rtlCol="0">
            <a:spAutoFit/>
          </a:bodyPr>
          <a:lstStyle/>
          <a:p>
            <a:pPr algn="ctr"/>
            <a:r>
              <a:rPr lang="en-US" sz="5400" b="1" dirty="0">
                <a:latin typeface="Garamond" panose="02020404030301010803" pitchFamily="18" charset="0"/>
              </a:rPr>
              <a:t>Important Dates</a:t>
            </a:r>
            <a:endParaRPr lang="en-US" dirty="0">
              <a:latin typeface="Garamond" panose="02020404030301010803" pitchFamily="18" charset="0"/>
            </a:endParaRPr>
          </a:p>
        </p:txBody>
      </p:sp>
      <p:sp>
        <p:nvSpPr>
          <p:cNvPr id="11" name="TextBox 10">
            <a:extLst>
              <a:ext uri="{FF2B5EF4-FFF2-40B4-BE49-F238E27FC236}">
                <a16:creationId xmlns:a16="http://schemas.microsoft.com/office/drawing/2014/main" id="{85640C66-6099-896A-86EA-C61C34A9865F}"/>
              </a:ext>
            </a:extLst>
          </p:cNvPr>
          <p:cNvSpPr txBox="1"/>
          <p:nvPr/>
        </p:nvSpPr>
        <p:spPr>
          <a:xfrm>
            <a:off x="1588268" y="1811107"/>
            <a:ext cx="9015463" cy="3785652"/>
          </a:xfrm>
          <a:prstGeom prst="rect">
            <a:avLst/>
          </a:prstGeom>
          <a:noFill/>
        </p:spPr>
        <p:txBody>
          <a:bodyPr wrap="square" rtlCol="0">
            <a:spAutoFit/>
          </a:bodyPr>
          <a:lstStyle/>
          <a:p>
            <a:pPr marL="571500" indent="-571500">
              <a:buFont typeface="Arial" panose="020B0604020202020204" pitchFamily="34" charset="0"/>
              <a:buChar char="•"/>
            </a:pPr>
            <a:r>
              <a:rPr lang="en-US" sz="4000" b="1" dirty="0">
                <a:solidFill>
                  <a:srgbClr val="0046FF"/>
                </a:solidFill>
                <a:latin typeface="Garamond" panose="02020404030301010803" pitchFamily="18" charset="0"/>
              </a:rPr>
              <a:t>Declaration Period: </a:t>
            </a:r>
          </a:p>
          <a:p>
            <a:pPr marL="1485900" lvl="2" indent="-571500">
              <a:buFont typeface="Arial" panose="020B0604020202020204" pitchFamily="34" charset="0"/>
              <a:buChar char="•"/>
            </a:pPr>
            <a:r>
              <a:rPr lang="en-US" sz="4000" b="1" dirty="0">
                <a:latin typeface="Garamond" panose="02020404030301010803" pitchFamily="18" charset="0"/>
              </a:rPr>
              <a:t>March 26 – April 14</a:t>
            </a:r>
          </a:p>
          <a:p>
            <a:pPr marL="571500" indent="-571500">
              <a:buFont typeface="Arial" panose="020B0604020202020204" pitchFamily="34" charset="0"/>
              <a:buChar char="•"/>
            </a:pPr>
            <a:r>
              <a:rPr lang="en-US" sz="4000" b="1" dirty="0">
                <a:solidFill>
                  <a:srgbClr val="0046FF"/>
                </a:solidFill>
                <a:latin typeface="Garamond" panose="02020404030301010803" pitchFamily="18" charset="0"/>
              </a:rPr>
              <a:t>Drop-in Advising Hours: </a:t>
            </a:r>
          </a:p>
          <a:p>
            <a:pPr marL="1485900" lvl="2" indent="-571500">
              <a:buFont typeface="Arial" panose="020B0604020202020204" pitchFamily="34" charset="0"/>
              <a:buChar char="•"/>
            </a:pPr>
            <a:r>
              <a:rPr lang="en-US" sz="4000" b="1" dirty="0">
                <a:latin typeface="Garamond" panose="02020404030301010803" pitchFamily="18" charset="0"/>
              </a:rPr>
              <a:t>March 30 – April 17 @ 4:30 – 5pm</a:t>
            </a:r>
          </a:p>
          <a:p>
            <a:pPr marL="571500" indent="-571500">
              <a:buFont typeface="Arial" panose="020B0604020202020204" pitchFamily="34" charset="0"/>
              <a:buChar char="•"/>
            </a:pPr>
            <a:r>
              <a:rPr lang="en-US" sz="4000" b="1" dirty="0">
                <a:solidFill>
                  <a:srgbClr val="0046FF"/>
                </a:solidFill>
                <a:latin typeface="Garamond" panose="02020404030301010803" pitchFamily="18" charset="0"/>
              </a:rPr>
              <a:t>Declaration Celebration</a:t>
            </a:r>
          </a:p>
          <a:p>
            <a:pPr marL="1485900" lvl="2" indent="-571500">
              <a:buFont typeface="Arial" panose="020B0604020202020204" pitchFamily="34" charset="0"/>
              <a:buChar char="•"/>
            </a:pPr>
            <a:r>
              <a:rPr lang="en-US" sz="4000" b="1" dirty="0">
                <a:latin typeface="Garamond" panose="02020404030301010803" pitchFamily="18" charset="0"/>
              </a:rPr>
              <a:t>April 22 @ 4:30pm</a:t>
            </a:r>
          </a:p>
        </p:txBody>
      </p:sp>
      <p:pic>
        <p:nvPicPr>
          <p:cNvPr id="6" name="Picture 5">
            <a:extLst>
              <a:ext uri="{FF2B5EF4-FFF2-40B4-BE49-F238E27FC236}">
                <a16:creationId xmlns:a16="http://schemas.microsoft.com/office/drawing/2014/main" id="{8F8C3A9A-407C-B5EC-C736-95D3B31C7E04}"/>
              </a:ext>
            </a:extLst>
          </p:cNvPr>
          <p:cNvPicPr/>
          <p:nvPr/>
        </p:nvPicPr>
        <p:blipFill>
          <a:blip r:embed="rId3"/>
          <a:stretch>
            <a:fillRect/>
          </a:stretch>
        </p:blipFill>
        <p:spPr>
          <a:xfrm>
            <a:off x="-30480" y="6219826"/>
            <a:ext cx="12252960" cy="638174"/>
          </a:xfrm>
          <a:prstGeom prst="rect">
            <a:avLst/>
          </a:prstGeom>
        </p:spPr>
      </p:pic>
    </p:spTree>
    <p:extLst>
      <p:ext uri="{BB962C8B-B14F-4D97-AF65-F5344CB8AC3E}">
        <p14:creationId xmlns:p14="http://schemas.microsoft.com/office/powerpoint/2010/main" val="3680055834"/>
      </p:ext>
    </p:extLst>
  </p:cSld>
  <p:clrMapOvr>
    <a:masterClrMapping/>
  </p:clrMapOvr>
  <mc:AlternateContent xmlns:mc="http://schemas.openxmlformats.org/markup-compatibility/2006" xmlns:p14="http://schemas.microsoft.com/office/powerpoint/2010/main">
    <mc:Choice Requires="p14">
      <p:transition spd="slow" p14:dur="2000" advTm="11518"/>
    </mc:Choice>
    <mc:Fallback xmlns="">
      <p:transition spd="slow" advTm="11518"/>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Picture 75">
            <a:extLst>
              <a:ext uri="{FF2B5EF4-FFF2-40B4-BE49-F238E27FC236}">
                <a16:creationId xmlns:a16="http://schemas.microsoft.com/office/drawing/2014/main" id="{3A57F345-DD59-D64C-AE01-42BCA629655D}"/>
              </a:ext>
            </a:extLst>
          </p:cNvPr>
          <p:cNvPicPr>
            <a:picLocks noChangeAspect="1"/>
          </p:cNvPicPr>
          <p:nvPr/>
        </p:nvPicPr>
        <p:blipFill>
          <a:blip r:embed="rId3">
            <a:alphaModFix amt="19000"/>
          </a:blip>
          <a:stretch>
            <a:fillRect/>
          </a:stretch>
        </p:blipFill>
        <p:spPr>
          <a:xfrm>
            <a:off x="-154" y="12113"/>
            <a:ext cx="12192000" cy="6858000"/>
          </a:xfrm>
          <a:prstGeom prst="rect">
            <a:avLst/>
          </a:prstGeom>
          <a:solidFill>
            <a:schemeClr val="bg1">
              <a:alpha val="45000"/>
            </a:schemeClr>
          </a:solidFill>
          <a:effectLst>
            <a:outerShdw sx="1000" sy="1000" algn="ctr" rotWithShape="0">
              <a:srgbClr val="000000"/>
            </a:outerShdw>
          </a:effectLst>
        </p:spPr>
      </p:pic>
      <p:sp>
        <p:nvSpPr>
          <p:cNvPr id="74" name="Rectangle 73">
            <a:extLst>
              <a:ext uri="{FF2B5EF4-FFF2-40B4-BE49-F238E27FC236}">
                <a16:creationId xmlns:a16="http://schemas.microsoft.com/office/drawing/2014/main" id="{F0A34A84-0C29-5D4E-BDAC-DB03D54D6082}"/>
              </a:ext>
            </a:extLst>
          </p:cNvPr>
          <p:cNvSpPr/>
          <p:nvPr/>
        </p:nvSpPr>
        <p:spPr>
          <a:xfrm>
            <a:off x="-154" y="33"/>
            <a:ext cx="12192000" cy="1014091"/>
          </a:xfrm>
          <a:prstGeom prst="rect">
            <a:avLst/>
          </a:prstGeom>
          <a:solidFill>
            <a:srgbClr val="FF88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cs typeface="Arial" panose="020B0604020202020204" pitchFamily="34" charset="0"/>
            </a:endParaRPr>
          </a:p>
        </p:txBody>
      </p:sp>
      <p:sp>
        <p:nvSpPr>
          <p:cNvPr id="42" name="Title 1">
            <a:extLst>
              <a:ext uri="{FF2B5EF4-FFF2-40B4-BE49-F238E27FC236}">
                <a16:creationId xmlns:a16="http://schemas.microsoft.com/office/drawing/2014/main" id="{6A4E14CB-F538-F444-A4EE-BA0E558C26A1}"/>
              </a:ext>
            </a:extLst>
          </p:cNvPr>
          <p:cNvSpPr txBox="1">
            <a:spLocks/>
          </p:cNvSpPr>
          <p:nvPr/>
        </p:nvSpPr>
        <p:spPr>
          <a:xfrm>
            <a:off x="52383" y="244973"/>
            <a:ext cx="12086931" cy="524212"/>
          </a:xfrm>
          <a:prstGeom prst="rect">
            <a:avLst/>
          </a:prstGeom>
          <a:noFill/>
          <a:ln>
            <a:noFill/>
          </a:ln>
          <a:effectLst/>
        </p:spPr>
        <p:txBody>
          <a:bodyPr vert="horz" lIns="91440" tIns="45720" rIns="91440" bIns="45720" rtlCol="0" anchor="ctr">
            <a:noAutofit/>
          </a:bodyPr>
          <a:lstStyle>
            <a:lvl1pPr algn="ctr" defTabSz="685800" rtl="0" eaLnBrk="1" latinLnBrk="0" hangingPunct="1">
              <a:spcBef>
                <a:spcPct val="0"/>
              </a:spcBef>
              <a:buNone/>
              <a:defRPr sz="2100" kern="1200" cap="all" baseline="0">
                <a:solidFill>
                  <a:schemeClr val="bg1"/>
                </a:solidFill>
                <a:effectLst>
                  <a:outerShdw blurRad="38100" dist="38100" dir="2700000" algn="tl">
                    <a:srgbClr val="000000">
                      <a:alpha val="43137"/>
                    </a:srgbClr>
                  </a:outerShdw>
                </a:effectLst>
                <a:latin typeface="+mj-lt"/>
                <a:ea typeface="+mj-ea"/>
                <a:cs typeface="+mj-cs"/>
              </a:defRPr>
            </a:lvl1pPr>
          </a:lstStyle>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US" sz="2800" b="1" i="0" u="none" strike="noStrike" kern="1200" cap="all" spc="0" normalizeH="0" baseline="0" noProof="0" dirty="0">
                <a:ln>
                  <a:noFill/>
                </a:ln>
                <a:solidFill>
                  <a:srgbClr val="FFFF00"/>
                </a:solidFill>
                <a:effectLst/>
                <a:uLnTx/>
                <a:uFillTx/>
                <a:latin typeface="Garamond" panose="02020404030301010803" pitchFamily="18" charset="0"/>
                <a:cs typeface="Arial" panose="020B0604020202020204" pitchFamily="34" charset="0"/>
              </a:rPr>
              <a:t>Princeton</a:t>
            </a:r>
            <a:r>
              <a:rPr kumimoji="0" lang="en-US" sz="2800" b="0" i="0" u="none" strike="noStrike" kern="1200" cap="all" spc="0" normalizeH="0" baseline="0" noProof="0" dirty="0">
                <a:ln>
                  <a:noFill/>
                </a:ln>
                <a:solidFill>
                  <a:srgbClr val="FFFF00"/>
                </a:solidFill>
                <a:effectLst/>
                <a:uLnTx/>
                <a:uFillTx/>
                <a:latin typeface="Garamond" panose="02020404030301010803" pitchFamily="18" charset="0"/>
                <a:cs typeface="Arial" panose="020B0604020202020204" pitchFamily="34" charset="0"/>
              </a:rPr>
              <a:t> </a:t>
            </a:r>
            <a:r>
              <a:rPr kumimoji="0" lang="en-US" sz="2800" b="1" i="0" u="none" strike="noStrike" kern="1200" cap="all" spc="0" normalizeH="0" baseline="0" noProof="0" dirty="0">
                <a:ln>
                  <a:noFill/>
                </a:ln>
                <a:solidFill>
                  <a:srgbClr val="FFFF00"/>
                </a:solidFill>
                <a:effectLst/>
                <a:uLnTx/>
                <a:uFillTx/>
                <a:latin typeface="Garamond" panose="02020404030301010803" pitchFamily="18" charset="0"/>
                <a:cs typeface="Arial" panose="020B0604020202020204" pitchFamily="34" charset="0"/>
              </a:rPr>
              <a:t>School of Public and International Affairs</a:t>
            </a:r>
            <a:r>
              <a:rPr kumimoji="0" lang="en-US" sz="2800" b="0" i="0" u="none" strike="noStrike" kern="1200" cap="all" spc="0" normalizeH="0" baseline="0" noProof="0" dirty="0">
                <a:ln>
                  <a:noFill/>
                </a:ln>
                <a:solidFill>
                  <a:srgbClr val="FFFF00"/>
                </a:solidFill>
                <a:effectLst/>
                <a:uLnTx/>
                <a:uFillTx/>
                <a:latin typeface="Garamond" panose="02020404030301010803" pitchFamily="18" charset="0"/>
                <a:cs typeface="Arial" panose="020B0604020202020204" pitchFamily="34" charset="0"/>
              </a:rPr>
              <a:t> </a:t>
            </a:r>
          </a:p>
        </p:txBody>
      </p:sp>
      <p:sp>
        <p:nvSpPr>
          <p:cNvPr id="2" name="Rounded Rectangle 1">
            <a:extLst>
              <a:ext uri="{FF2B5EF4-FFF2-40B4-BE49-F238E27FC236}">
                <a16:creationId xmlns:a16="http://schemas.microsoft.com/office/drawing/2014/main" id="{D8AB5E33-BA54-B14F-95D3-351A09582DD6}"/>
              </a:ext>
            </a:extLst>
          </p:cNvPr>
          <p:cNvSpPr/>
          <p:nvPr/>
        </p:nvSpPr>
        <p:spPr>
          <a:xfrm>
            <a:off x="1312486" y="1246984"/>
            <a:ext cx="9567027" cy="4847114"/>
          </a:xfrm>
          <a:prstGeom prst="roundRect">
            <a:avLst/>
          </a:prstGeom>
          <a:solidFill>
            <a:schemeClr val="bg1">
              <a:lumMod val="8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TextBox 76">
            <a:extLst>
              <a:ext uri="{FF2B5EF4-FFF2-40B4-BE49-F238E27FC236}">
                <a16:creationId xmlns:a16="http://schemas.microsoft.com/office/drawing/2014/main" id="{469B477D-B8A3-B94A-ACF7-C9CA642F102F}"/>
              </a:ext>
            </a:extLst>
          </p:cNvPr>
          <p:cNvSpPr txBox="1"/>
          <p:nvPr/>
        </p:nvSpPr>
        <p:spPr>
          <a:xfrm>
            <a:off x="205313" y="1173048"/>
            <a:ext cx="11781066" cy="4985980"/>
          </a:xfrm>
          <a:prstGeom prst="rect">
            <a:avLst/>
          </a:prstGeom>
          <a:noFill/>
        </p:spPr>
        <p:txBody>
          <a:bodyPr wrap="square" rtlCol="0">
            <a:spAutoFit/>
          </a:bodyPr>
          <a:lstStyle/>
          <a:p>
            <a:pPr algn="ctr"/>
            <a:r>
              <a:rPr lang="en-US" sz="4000" dirty="0">
                <a:solidFill>
                  <a:srgbClr val="0046FF"/>
                </a:solidFill>
                <a:latin typeface="Garamond" panose="02020404030301010803" pitchFamily="18" charset="0"/>
                <a:ea typeface="Verdana" panose="020B0604030504040204" pitchFamily="34" charset="0"/>
                <a:cs typeface="Verdana" panose="020B0604030504040204" pitchFamily="34" charset="0"/>
              </a:rPr>
              <a:t>UNDERGRADUATE PROGRAM OFFICE</a:t>
            </a:r>
          </a:p>
          <a:p>
            <a:pPr algn="ctr"/>
            <a:endParaRPr lang="en-US" sz="1400" dirty="0">
              <a:solidFill>
                <a:srgbClr val="0046FF"/>
              </a:solidFill>
            </a:endParaRPr>
          </a:p>
          <a:p>
            <a:pPr algn="ctr"/>
            <a:r>
              <a:rPr lang="en-US" sz="2800" dirty="0">
                <a:solidFill>
                  <a:srgbClr val="0046FF"/>
                </a:solidFill>
                <a:latin typeface="Verdana" panose="020B0604030504040204" pitchFamily="34" charset="0"/>
                <a:ea typeface="Verdana" panose="020B0604030504040204" pitchFamily="34" charset="0"/>
                <a:cs typeface="Verdana" panose="020B0604030504040204" pitchFamily="34" charset="0"/>
              </a:rPr>
              <a:t>Zacharia Ahmed</a:t>
            </a:r>
          </a:p>
          <a:p>
            <a:pPr algn="ctr"/>
            <a:r>
              <a:rPr lang="en-US" sz="2800" dirty="0">
                <a:latin typeface="Verdana" panose="020B0604030504040204" pitchFamily="34" charset="0"/>
                <a:ea typeface="Verdana" panose="020B0604030504040204" pitchFamily="34" charset="0"/>
                <a:cs typeface="Verdana" panose="020B0604030504040204" pitchFamily="34" charset="0"/>
              </a:rPr>
              <a:t>Undergraduate Academic Adviser</a:t>
            </a:r>
          </a:p>
          <a:p>
            <a:pPr algn="ctr"/>
            <a:endParaRPr lang="en-US" sz="1000" dirty="0">
              <a:latin typeface="Verdana" panose="020B0604030504040204" pitchFamily="34" charset="0"/>
              <a:ea typeface="Verdana" panose="020B0604030504040204" pitchFamily="34" charset="0"/>
              <a:cs typeface="Verdana" panose="020B0604030504040204" pitchFamily="34" charset="0"/>
            </a:endParaRPr>
          </a:p>
          <a:p>
            <a:pPr algn="ctr"/>
            <a:r>
              <a:rPr lang="en-US" sz="2800" dirty="0">
                <a:solidFill>
                  <a:srgbClr val="0046FF"/>
                </a:solidFill>
                <a:latin typeface="Verdana" panose="020B0604030504040204" pitchFamily="34" charset="0"/>
                <a:ea typeface="Verdana" panose="020B0604030504040204" pitchFamily="34" charset="0"/>
                <a:cs typeface="Verdana" panose="020B0604030504040204" pitchFamily="34" charset="0"/>
              </a:rPr>
              <a:t>Jennifer Skillman</a:t>
            </a:r>
          </a:p>
          <a:p>
            <a:pPr algn="ctr"/>
            <a:r>
              <a:rPr lang="en-US" sz="2800" dirty="0">
                <a:latin typeface="Verdana" panose="020B0604030504040204" pitchFamily="34" charset="0"/>
                <a:ea typeface="Verdana" panose="020B0604030504040204" pitchFamily="34" charset="0"/>
                <a:cs typeface="Verdana" panose="020B0604030504040204" pitchFamily="34" charset="0"/>
              </a:rPr>
              <a:t>Academic Coordinator</a:t>
            </a:r>
          </a:p>
          <a:p>
            <a:pPr algn="ctr"/>
            <a:endParaRPr lang="en-US" sz="1000" dirty="0">
              <a:latin typeface="Verdana" panose="020B0604030504040204" pitchFamily="34" charset="0"/>
              <a:ea typeface="Verdana" panose="020B0604030504040204" pitchFamily="34" charset="0"/>
              <a:cs typeface="Verdana" panose="020B0604030504040204" pitchFamily="34" charset="0"/>
            </a:endParaRPr>
          </a:p>
          <a:p>
            <a:pPr algn="ctr"/>
            <a:r>
              <a:rPr lang="en-US" sz="2800" dirty="0">
                <a:solidFill>
                  <a:srgbClr val="0046FF"/>
                </a:solidFill>
                <a:latin typeface="Verdana" panose="020B0604030504040204" pitchFamily="34" charset="0"/>
                <a:ea typeface="Verdana" panose="020B0604030504040204" pitchFamily="34" charset="0"/>
                <a:cs typeface="Verdana" panose="020B0604030504040204" pitchFamily="34" charset="0"/>
              </a:rPr>
              <a:t>Georgette Harrison</a:t>
            </a:r>
          </a:p>
          <a:p>
            <a:pPr algn="ctr"/>
            <a:r>
              <a:rPr lang="en-US" sz="2800" dirty="0">
                <a:latin typeface="Verdana" panose="020B0604030504040204" pitchFamily="34" charset="0"/>
                <a:ea typeface="Verdana" panose="020B0604030504040204" pitchFamily="34" charset="0"/>
                <a:cs typeface="Verdana" panose="020B0604030504040204" pitchFamily="34" charset="0"/>
              </a:rPr>
              <a:t>Administrative Coordinator</a:t>
            </a:r>
          </a:p>
          <a:p>
            <a:pPr algn="ctr"/>
            <a:endParaRPr lang="en-US" sz="1000" dirty="0">
              <a:latin typeface="Verdana" panose="020B0604030504040204" pitchFamily="34" charset="0"/>
              <a:ea typeface="Verdana" panose="020B0604030504040204" pitchFamily="34" charset="0"/>
              <a:cs typeface="Verdana" panose="020B0604030504040204" pitchFamily="34" charset="0"/>
            </a:endParaRPr>
          </a:p>
          <a:p>
            <a:pPr algn="ctr"/>
            <a:r>
              <a:rPr lang="en-US" sz="2800" dirty="0">
                <a:solidFill>
                  <a:srgbClr val="0046FF"/>
                </a:solidFill>
                <a:latin typeface="Verdana" panose="020B0604030504040204" pitchFamily="34" charset="0"/>
                <a:ea typeface="Verdana" panose="020B0604030504040204" pitchFamily="34" charset="0"/>
                <a:cs typeface="Verdana" panose="020B0604030504040204" pitchFamily="34" charset="0"/>
              </a:rPr>
              <a:t>Liz Choe</a:t>
            </a:r>
          </a:p>
          <a:p>
            <a:pPr algn="ctr"/>
            <a:r>
              <a:rPr lang="en-US" sz="2800" dirty="0">
                <a:latin typeface="Verdana" panose="020B0604030504040204" pitchFamily="34" charset="0"/>
                <a:ea typeface="Verdana" panose="020B0604030504040204" pitchFamily="34" charset="0"/>
                <a:cs typeface="Verdana" panose="020B0604030504040204" pitchFamily="34" charset="0"/>
              </a:rPr>
              <a:t>Director, Undergraduate Program &amp; Career Services</a:t>
            </a:r>
            <a:endParaRPr lang="en-US" sz="800" dirty="0">
              <a:latin typeface="Verdana" panose="020B0604030504040204" pitchFamily="34" charset="0"/>
              <a:ea typeface="Verdana" panose="020B0604030504040204" pitchFamily="34" charset="0"/>
              <a:cs typeface="Verdana" panose="020B0604030504040204" pitchFamily="34" charset="0"/>
            </a:endParaRPr>
          </a:p>
          <a:p>
            <a:pPr algn="ctr"/>
            <a:endParaRPr lang="en-US" sz="1000" dirty="0">
              <a:solidFill>
                <a:srgbClr val="0046FF"/>
              </a:solidFill>
            </a:endParaRPr>
          </a:p>
        </p:txBody>
      </p:sp>
      <p:pic>
        <p:nvPicPr>
          <p:cNvPr id="6" name="Content Placeholder 10">
            <a:extLst>
              <a:ext uri="{FF2B5EF4-FFF2-40B4-BE49-F238E27FC236}">
                <a16:creationId xmlns:a16="http://schemas.microsoft.com/office/drawing/2014/main" id="{060D9852-5691-8A48-AF96-C3030D13C1EA}"/>
              </a:ext>
            </a:extLst>
          </p:cNvPr>
          <p:cNvPicPr/>
          <p:nvPr/>
        </p:nvPicPr>
        <p:blipFill>
          <a:blip r:embed="rId4"/>
          <a:stretch>
            <a:fillRect/>
          </a:stretch>
        </p:blipFill>
        <p:spPr>
          <a:xfrm>
            <a:off x="-30634" y="6280314"/>
            <a:ext cx="12252960" cy="574361"/>
          </a:xfrm>
          <a:prstGeom prst="rect">
            <a:avLst/>
          </a:prstGeom>
        </p:spPr>
      </p:pic>
    </p:spTree>
    <p:extLst>
      <p:ext uri="{BB962C8B-B14F-4D97-AF65-F5344CB8AC3E}">
        <p14:creationId xmlns:p14="http://schemas.microsoft.com/office/powerpoint/2010/main" val="1665911209"/>
      </p:ext>
    </p:extLst>
  </p:cSld>
  <p:clrMapOvr>
    <a:masterClrMapping/>
  </p:clrMapOvr>
  <mc:AlternateContent xmlns:mc="http://schemas.openxmlformats.org/markup-compatibility/2006" xmlns:p14="http://schemas.microsoft.com/office/powerpoint/2010/main">
    <mc:Choice Requires="p14">
      <p:transition spd="slow" p14:dur="2000" advTm="82504"/>
    </mc:Choice>
    <mc:Fallback xmlns="">
      <p:transition spd="slow" advTm="82504"/>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Picture 75">
            <a:extLst>
              <a:ext uri="{FF2B5EF4-FFF2-40B4-BE49-F238E27FC236}">
                <a16:creationId xmlns:a16="http://schemas.microsoft.com/office/drawing/2014/main" id="{3A57F345-DD59-D64C-AE01-42BCA629655D}"/>
              </a:ext>
            </a:extLst>
          </p:cNvPr>
          <p:cNvPicPr>
            <a:picLocks noChangeAspect="1"/>
          </p:cNvPicPr>
          <p:nvPr/>
        </p:nvPicPr>
        <p:blipFill>
          <a:blip r:embed="rId3">
            <a:alphaModFix amt="19000"/>
          </a:blip>
          <a:stretch>
            <a:fillRect/>
          </a:stretch>
        </p:blipFill>
        <p:spPr>
          <a:xfrm>
            <a:off x="0" y="12113"/>
            <a:ext cx="12192000" cy="6858000"/>
          </a:xfrm>
          <a:prstGeom prst="rect">
            <a:avLst/>
          </a:prstGeom>
          <a:solidFill>
            <a:schemeClr val="bg1">
              <a:alpha val="45000"/>
            </a:schemeClr>
          </a:solidFill>
          <a:effectLst>
            <a:outerShdw sx="1000" sy="1000" algn="ctr" rotWithShape="0">
              <a:srgbClr val="000000"/>
            </a:outerShdw>
          </a:effectLst>
        </p:spPr>
      </p:pic>
      <p:sp>
        <p:nvSpPr>
          <p:cNvPr id="74" name="Rectangle 73">
            <a:extLst>
              <a:ext uri="{FF2B5EF4-FFF2-40B4-BE49-F238E27FC236}">
                <a16:creationId xmlns:a16="http://schemas.microsoft.com/office/drawing/2014/main" id="{F0A34A84-0C29-5D4E-BDAC-DB03D54D6082}"/>
              </a:ext>
            </a:extLst>
          </p:cNvPr>
          <p:cNvSpPr/>
          <p:nvPr/>
        </p:nvSpPr>
        <p:spPr>
          <a:xfrm>
            <a:off x="-154" y="33"/>
            <a:ext cx="12192000" cy="1014091"/>
          </a:xfrm>
          <a:prstGeom prst="rect">
            <a:avLst/>
          </a:prstGeom>
          <a:solidFill>
            <a:srgbClr val="FF88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cs typeface="Arial" panose="020B0604020202020204" pitchFamily="34" charset="0"/>
            </a:endParaRPr>
          </a:p>
        </p:txBody>
      </p:sp>
      <p:sp>
        <p:nvSpPr>
          <p:cNvPr id="42" name="Title 1">
            <a:extLst>
              <a:ext uri="{FF2B5EF4-FFF2-40B4-BE49-F238E27FC236}">
                <a16:creationId xmlns:a16="http://schemas.microsoft.com/office/drawing/2014/main" id="{6A4E14CB-F538-F444-A4EE-BA0E558C26A1}"/>
              </a:ext>
            </a:extLst>
          </p:cNvPr>
          <p:cNvSpPr txBox="1">
            <a:spLocks/>
          </p:cNvSpPr>
          <p:nvPr/>
        </p:nvSpPr>
        <p:spPr>
          <a:xfrm>
            <a:off x="52383" y="244973"/>
            <a:ext cx="12086931" cy="524212"/>
          </a:xfrm>
          <a:prstGeom prst="rect">
            <a:avLst/>
          </a:prstGeom>
          <a:noFill/>
          <a:ln>
            <a:noFill/>
          </a:ln>
          <a:effectLst/>
        </p:spPr>
        <p:txBody>
          <a:bodyPr vert="horz" lIns="91440" tIns="45720" rIns="91440" bIns="45720" rtlCol="0" anchor="ctr">
            <a:noAutofit/>
          </a:bodyPr>
          <a:lstStyle>
            <a:lvl1pPr algn="ctr" defTabSz="685800" rtl="0" eaLnBrk="1" latinLnBrk="0" hangingPunct="1">
              <a:spcBef>
                <a:spcPct val="0"/>
              </a:spcBef>
              <a:buNone/>
              <a:defRPr sz="2100" kern="1200" cap="all" baseline="0">
                <a:solidFill>
                  <a:schemeClr val="bg1"/>
                </a:solidFill>
                <a:effectLst>
                  <a:outerShdw blurRad="38100" dist="38100" dir="2700000" algn="tl">
                    <a:srgbClr val="000000">
                      <a:alpha val="43137"/>
                    </a:srgbClr>
                  </a:outerShdw>
                </a:effectLst>
                <a:latin typeface="+mj-lt"/>
                <a:ea typeface="+mj-ea"/>
                <a:cs typeface="+mj-cs"/>
              </a:defRPr>
            </a:lvl1pPr>
          </a:lstStyle>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US" sz="2800" b="1" i="0" u="none" strike="noStrike" kern="1200" cap="all" spc="0" normalizeH="0" baseline="0" noProof="0" dirty="0">
                <a:ln>
                  <a:noFill/>
                </a:ln>
                <a:solidFill>
                  <a:srgbClr val="FFFF00"/>
                </a:solidFill>
                <a:effectLst/>
                <a:uLnTx/>
                <a:uFillTx/>
                <a:latin typeface="Garamond" panose="02020404030301010803" pitchFamily="18" charset="0"/>
                <a:cs typeface="Arial" panose="020B0604020202020204" pitchFamily="34" charset="0"/>
              </a:rPr>
              <a:t>Princeton School of Public and International Affairs </a:t>
            </a:r>
          </a:p>
        </p:txBody>
      </p:sp>
      <p:sp>
        <p:nvSpPr>
          <p:cNvPr id="2" name="Rounded Rectangle 1">
            <a:extLst>
              <a:ext uri="{FF2B5EF4-FFF2-40B4-BE49-F238E27FC236}">
                <a16:creationId xmlns:a16="http://schemas.microsoft.com/office/drawing/2014/main" id="{D8AB5E33-BA54-B14F-95D3-351A09582DD6}"/>
              </a:ext>
            </a:extLst>
          </p:cNvPr>
          <p:cNvSpPr/>
          <p:nvPr/>
        </p:nvSpPr>
        <p:spPr>
          <a:xfrm>
            <a:off x="2377300" y="2321004"/>
            <a:ext cx="7437092" cy="2059061"/>
          </a:xfrm>
          <a:prstGeom prst="roundRect">
            <a:avLst/>
          </a:prstGeom>
          <a:solidFill>
            <a:schemeClr val="bg1">
              <a:lumMod val="8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TextBox 76">
            <a:extLst>
              <a:ext uri="{FF2B5EF4-FFF2-40B4-BE49-F238E27FC236}">
                <a16:creationId xmlns:a16="http://schemas.microsoft.com/office/drawing/2014/main" id="{469B477D-B8A3-B94A-ACF7-C9CA642F102F}"/>
              </a:ext>
            </a:extLst>
          </p:cNvPr>
          <p:cNvSpPr txBox="1"/>
          <p:nvPr/>
        </p:nvSpPr>
        <p:spPr>
          <a:xfrm>
            <a:off x="205313" y="2425450"/>
            <a:ext cx="11781066" cy="2031325"/>
          </a:xfrm>
          <a:prstGeom prst="rect">
            <a:avLst/>
          </a:prstGeom>
          <a:noFill/>
        </p:spPr>
        <p:txBody>
          <a:bodyPr wrap="square" rtlCol="0">
            <a:spAutoFit/>
          </a:bodyPr>
          <a:lstStyle/>
          <a:p>
            <a:pPr algn="ctr"/>
            <a:r>
              <a:rPr lang="en-US" sz="3600" dirty="0">
                <a:solidFill>
                  <a:srgbClr val="0046FF"/>
                </a:solidFill>
                <a:latin typeface="Verdana" panose="020B0604030504040204" pitchFamily="34" charset="0"/>
                <a:ea typeface="Verdana" panose="020B0604030504040204" pitchFamily="34" charset="0"/>
                <a:cs typeface="Verdana" panose="020B0604030504040204" pitchFamily="34" charset="0"/>
              </a:rPr>
              <a:t>Questions?</a:t>
            </a:r>
          </a:p>
          <a:p>
            <a:pPr algn="ctr"/>
            <a:r>
              <a:rPr lang="en-US" sz="3600" dirty="0">
                <a:latin typeface="Verdana" panose="020B0604030504040204" pitchFamily="34" charset="0"/>
                <a:ea typeface="Verdana" panose="020B0604030504040204" pitchFamily="34" charset="0"/>
                <a:cs typeface="Verdana" panose="020B0604030504040204" pitchFamily="34" charset="0"/>
              </a:rPr>
              <a:t>Email: </a:t>
            </a:r>
            <a:r>
              <a:rPr lang="en-US" sz="3600" dirty="0">
                <a:latin typeface="Verdana" panose="020B0604030504040204" pitchFamily="34" charset="0"/>
                <a:ea typeface="Verdana" panose="020B0604030504040204" pitchFamily="34" charset="0"/>
                <a:cs typeface="Verdana" panose="020B0604030504040204" pitchFamily="34" charset="0"/>
                <a:hlinkClick r:id="rId4">
                  <a:extLst>
                    <a:ext uri="{A12FA001-AC4F-418D-AE19-62706E023703}">
                      <ahyp:hlinkClr xmlns:ahyp="http://schemas.microsoft.com/office/drawing/2018/hyperlinkcolor" val="tx"/>
                    </a:ext>
                  </a:extLst>
                </a:hlinkClick>
              </a:rPr>
              <a:t>spiaugrd@Princeton.edu</a:t>
            </a:r>
            <a:endParaRPr lang="en-US" sz="3600" dirty="0">
              <a:latin typeface="Verdana" panose="020B0604030504040204" pitchFamily="34" charset="0"/>
              <a:ea typeface="Verdana" panose="020B0604030504040204" pitchFamily="34" charset="0"/>
              <a:cs typeface="Verdana" panose="020B0604030504040204" pitchFamily="34" charset="0"/>
            </a:endParaRPr>
          </a:p>
          <a:p>
            <a:pPr algn="ctr"/>
            <a:r>
              <a:rPr lang="en-US" sz="3600" dirty="0">
                <a:latin typeface="Verdana" panose="020B0604030504040204" pitchFamily="34" charset="0"/>
                <a:ea typeface="Verdana" panose="020B0604030504040204" pitchFamily="34" charset="0"/>
                <a:cs typeface="Verdana" panose="020B0604030504040204" pitchFamily="34" charset="0"/>
              </a:rPr>
              <a:t>Website: </a:t>
            </a:r>
            <a:r>
              <a:rPr lang="en-US" sz="3600" dirty="0" err="1">
                <a:latin typeface="Verdana" panose="020B0604030504040204" pitchFamily="34" charset="0"/>
                <a:ea typeface="Verdana" panose="020B0604030504040204" pitchFamily="34" charset="0"/>
                <a:cs typeface="Verdana" panose="020B0604030504040204" pitchFamily="34" charset="0"/>
              </a:rPr>
              <a:t>spia.princeton.edu</a:t>
            </a:r>
            <a:endParaRPr lang="en-US" sz="3600" dirty="0">
              <a:latin typeface="Verdana" panose="020B0604030504040204" pitchFamily="34" charset="0"/>
              <a:ea typeface="Verdana" panose="020B0604030504040204" pitchFamily="34" charset="0"/>
              <a:cs typeface="Verdana" panose="020B0604030504040204" pitchFamily="34" charset="0"/>
            </a:endParaRPr>
          </a:p>
          <a:p>
            <a:pPr algn="ctr"/>
            <a:endParaRPr lang="en-US" sz="800" dirty="0"/>
          </a:p>
          <a:p>
            <a:pPr algn="ctr"/>
            <a:endParaRPr lang="en-US" sz="1000" dirty="0">
              <a:solidFill>
                <a:srgbClr val="0046FF"/>
              </a:solidFill>
            </a:endParaRPr>
          </a:p>
        </p:txBody>
      </p:sp>
      <p:pic>
        <p:nvPicPr>
          <p:cNvPr id="5" name="Content Placeholder 10">
            <a:extLst>
              <a:ext uri="{FF2B5EF4-FFF2-40B4-BE49-F238E27FC236}">
                <a16:creationId xmlns:a16="http://schemas.microsoft.com/office/drawing/2014/main" id="{13560E48-AABB-21AB-6ECF-D8A73CB895BA}"/>
              </a:ext>
            </a:extLst>
          </p:cNvPr>
          <p:cNvPicPr/>
          <p:nvPr/>
        </p:nvPicPr>
        <p:blipFill>
          <a:blip r:embed="rId5"/>
          <a:stretch>
            <a:fillRect/>
          </a:stretch>
        </p:blipFill>
        <p:spPr>
          <a:xfrm>
            <a:off x="-30634" y="6271526"/>
            <a:ext cx="12252960" cy="574361"/>
          </a:xfrm>
          <a:prstGeom prst="rect">
            <a:avLst/>
          </a:prstGeom>
        </p:spPr>
      </p:pic>
    </p:spTree>
    <p:extLst>
      <p:ext uri="{BB962C8B-B14F-4D97-AF65-F5344CB8AC3E}">
        <p14:creationId xmlns:p14="http://schemas.microsoft.com/office/powerpoint/2010/main" val="769521183"/>
      </p:ext>
    </p:extLst>
  </p:cSld>
  <p:clrMapOvr>
    <a:masterClrMapping/>
  </p:clrMapOvr>
  <mc:AlternateContent xmlns:mc="http://schemas.openxmlformats.org/markup-compatibility/2006" xmlns:p14="http://schemas.microsoft.com/office/powerpoint/2010/main">
    <mc:Choice Requires="p14">
      <p:transition spd="slow" p14:dur="2000" advTm="82504"/>
    </mc:Choice>
    <mc:Fallback xmlns="">
      <p:transition spd="slow" advTm="82504"/>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6600"/>
        </a:solidFill>
        <a:effectLst/>
      </p:bgPr>
    </p:bg>
    <p:spTree>
      <p:nvGrpSpPr>
        <p:cNvPr id="1" name=""/>
        <p:cNvGrpSpPr/>
        <p:nvPr/>
      </p:nvGrpSpPr>
      <p:grpSpPr>
        <a:xfrm>
          <a:off x="0" y="0"/>
          <a:ext cx="0" cy="0"/>
          <a:chOff x="0" y="0"/>
          <a:chExt cx="0" cy="0"/>
        </a:xfrm>
      </p:grpSpPr>
      <p:pic>
        <p:nvPicPr>
          <p:cNvPr id="5" name="Picture 4" descr="Argentina Student Pic 3.jpg">
            <a:extLst>
              <a:ext uri="{FF2B5EF4-FFF2-40B4-BE49-F238E27FC236}">
                <a16:creationId xmlns:a16="http://schemas.microsoft.com/office/drawing/2014/main" id="{9AAC19A8-B22B-4CC7-8286-DD30A509239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7093"/>
            <a:ext cx="9753600" cy="7342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676400" y="304800"/>
            <a:ext cx="9448800" cy="2667000"/>
          </a:xfrm>
          <a:effectLst>
            <a:outerShdw blurRad="50800" dist="50800" dir="5400000" algn="ctr" rotWithShape="0">
              <a:srgbClr val="000000">
                <a:alpha val="72000"/>
              </a:srgbClr>
            </a:outerShdw>
          </a:effectLst>
        </p:spPr>
        <p:txBody>
          <a:bodyPr>
            <a:normAutofit/>
          </a:bodyPr>
          <a:lstStyle/>
          <a:p>
            <a:r>
              <a:rPr lang="en-US" sz="5000" b="1" dirty="0">
                <a:solidFill>
                  <a:schemeClr val="accent6">
                    <a:lumMod val="75000"/>
                  </a:schemeClr>
                </a:solidFill>
                <a:effectLst>
                  <a:outerShdw blurRad="38100" dist="38100" dir="2700000" algn="tl">
                    <a:srgbClr val="000000">
                      <a:alpha val="43137"/>
                    </a:srgbClr>
                  </a:outerShdw>
                </a:effectLst>
                <a:latin typeface="+mn-lt"/>
              </a:rPr>
              <a:t>Study Abroad Opportunities</a:t>
            </a:r>
            <a:br>
              <a:rPr lang="en-US" sz="5000" b="1" dirty="0">
                <a:solidFill>
                  <a:schemeClr val="accent6">
                    <a:lumMod val="75000"/>
                  </a:schemeClr>
                </a:solidFill>
                <a:effectLst>
                  <a:outerShdw blurRad="38100" dist="38100" dir="2700000" algn="tl">
                    <a:srgbClr val="000000">
                      <a:alpha val="43137"/>
                    </a:srgbClr>
                  </a:outerShdw>
                </a:effectLst>
                <a:latin typeface="+mn-lt"/>
              </a:rPr>
            </a:br>
            <a:r>
              <a:rPr lang="en-US" sz="1700" b="1" dirty="0">
                <a:solidFill>
                  <a:schemeClr val="accent6">
                    <a:lumMod val="75000"/>
                  </a:schemeClr>
                </a:solidFill>
                <a:effectLst>
                  <a:outerShdw blurRad="38100" dist="38100" dir="2700000" algn="tl">
                    <a:srgbClr val="000000">
                      <a:alpha val="43137"/>
                    </a:srgbClr>
                  </a:outerShdw>
                </a:effectLst>
                <a:latin typeface="+mn-lt"/>
              </a:rPr>
              <a:t>for </a:t>
            </a:r>
            <a:br>
              <a:rPr lang="en-US" b="1" dirty="0">
                <a:solidFill>
                  <a:schemeClr val="accent6">
                    <a:lumMod val="75000"/>
                  </a:schemeClr>
                </a:solidFill>
                <a:effectLst>
                  <a:outerShdw blurRad="38100" dist="38100" dir="2700000" algn="tl">
                    <a:srgbClr val="000000">
                      <a:alpha val="43137"/>
                    </a:srgbClr>
                  </a:outerShdw>
                </a:effectLst>
                <a:latin typeface="+mn-lt"/>
              </a:rPr>
            </a:br>
            <a:r>
              <a:rPr lang="en-US" sz="4500" b="1" dirty="0">
                <a:solidFill>
                  <a:schemeClr val="accent6">
                    <a:lumMod val="75000"/>
                  </a:schemeClr>
                </a:solidFill>
                <a:effectLst>
                  <a:outerShdw blurRad="38100" dist="38100" dir="2700000" algn="tl">
                    <a:srgbClr val="000000">
                      <a:alpha val="43137"/>
                    </a:srgbClr>
                  </a:outerShdw>
                </a:effectLst>
                <a:latin typeface="+mn-lt"/>
              </a:rPr>
              <a:t>SPIA Juniors</a:t>
            </a:r>
            <a:br>
              <a:rPr lang="en-US" sz="4500" b="1" dirty="0">
                <a:solidFill>
                  <a:schemeClr val="accent6">
                    <a:lumMod val="75000"/>
                  </a:schemeClr>
                </a:solidFill>
                <a:effectLst>
                  <a:outerShdw blurRad="38100" dist="38100" dir="2700000" algn="tl">
                    <a:srgbClr val="000000">
                      <a:alpha val="43137"/>
                    </a:srgbClr>
                  </a:outerShdw>
                </a:effectLst>
                <a:latin typeface="+mn-lt"/>
              </a:rPr>
            </a:br>
            <a:endParaRPr lang="en-US" sz="5400" b="1" dirty="0">
              <a:solidFill>
                <a:schemeClr val="accent6">
                  <a:lumMod val="75000"/>
                </a:schemeClr>
              </a:soli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7694576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4843023" y="350070"/>
            <a:ext cx="3647541" cy="410369"/>
          </a:xfrm>
          <a:prstGeom prst="rect">
            <a:avLst/>
          </a:prstGeom>
        </p:spPr>
        <p:txBody>
          <a:bodyPr lIns="0" tIns="0" rIns="0" bIns="0" rtlCol="0" anchor="t">
            <a:spAutoFit/>
          </a:bodyPr>
          <a:lstStyle/>
          <a:p>
            <a:pPr>
              <a:lnSpc>
                <a:spcPts val="3234"/>
              </a:lnSpc>
            </a:pPr>
            <a:r>
              <a:rPr lang="en-US" sz="2813" spc="23">
                <a:solidFill>
                  <a:srgbClr val="000000"/>
                </a:solidFill>
                <a:latin typeface="Glacial Indifference"/>
              </a:rPr>
              <a:t>WHY STUDY ABROAD?</a:t>
            </a:r>
          </a:p>
        </p:txBody>
      </p:sp>
      <p:sp>
        <p:nvSpPr>
          <p:cNvPr id="5" name="AutoShape 5"/>
          <p:cNvSpPr/>
          <p:nvPr/>
        </p:nvSpPr>
        <p:spPr>
          <a:xfrm>
            <a:off x="4843022" y="843231"/>
            <a:ext cx="3761666" cy="46705"/>
          </a:xfrm>
          <a:prstGeom prst="rect">
            <a:avLst/>
          </a:prstGeom>
          <a:solidFill>
            <a:srgbClr val="FF914D"/>
          </a:solidFill>
        </p:spPr>
        <p:txBody>
          <a:bodyPr/>
          <a:lstStyle/>
          <a:p>
            <a:endParaRPr lang="en-US">
              <a:solidFill>
                <a:prstClr val="black"/>
              </a:solidFill>
              <a:latin typeface="Calibri"/>
            </a:endParaRPr>
          </a:p>
        </p:txBody>
      </p:sp>
      <p:sp>
        <p:nvSpPr>
          <p:cNvPr id="6" name="TextBox 6"/>
          <p:cNvSpPr txBox="1"/>
          <p:nvPr/>
        </p:nvSpPr>
        <p:spPr>
          <a:xfrm>
            <a:off x="6711554" y="2771031"/>
            <a:ext cx="3727847" cy="2346796"/>
          </a:xfrm>
          <a:prstGeom prst="rect">
            <a:avLst/>
          </a:prstGeom>
        </p:spPr>
        <p:txBody>
          <a:bodyPr wrap="square" lIns="0" tIns="0" rIns="0" bIns="0" rtlCol="0" anchor="t">
            <a:spAutoFit/>
          </a:bodyPr>
          <a:lstStyle/>
          <a:p>
            <a:pPr marL="347588" lvl="1" indent="-173794">
              <a:lnSpc>
                <a:spcPts val="2254"/>
              </a:lnSpc>
              <a:buFont typeface="Arial"/>
              <a:buChar char="•"/>
            </a:pPr>
            <a:r>
              <a:rPr lang="en-US" dirty="0">
                <a:solidFill>
                  <a:srgbClr val="000000"/>
                </a:solidFill>
                <a:latin typeface="Calibri"/>
              </a:rPr>
              <a:t> Meet your “international affairs” vocation</a:t>
            </a:r>
          </a:p>
          <a:p>
            <a:pPr marL="347588" lvl="1" indent="-173794">
              <a:lnSpc>
                <a:spcPts val="2254"/>
              </a:lnSpc>
              <a:buFont typeface="Arial"/>
              <a:buChar char="•"/>
            </a:pPr>
            <a:r>
              <a:rPr lang="en-US" dirty="0">
                <a:solidFill>
                  <a:srgbClr val="000000"/>
                </a:solidFill>
                <a:latin typeface="Calibri"/>
              </a:rPr>
              <a:t>  Supplement your Princeton   academic program </a:t>
            </a:r>
          </a:p>
          <a:p>
            <a:pPr marL="459544" lvl="1" indent="-285750">
              <a:lnSpc>
                <a:spcPts val="2254"/>
              </a:lnSpc>
              <a:buFont typeface="Arial" panose="020B0604020202020204" pitchFamily="34" charset="0"/>
              <a:buChar char="•"/>
            </a:pPr>
            <a:r>
              <a:rPr lang="en-US" dirty="0">
                <a:solidFill>
                  <a:srgbClr val="000000"/>
                </a:solidFill>
                <a:latin typeface="Calibri"/>
              </a:rPr>
              <a:t>Challenge yourself by experiencing a different educational system</a:t>
            </a:r>
          </a:p>
          <a:p>
            <a:pPr marL="459544" lvl="1" indent="-285750">
              <a:lnSpc>
                <a:spcPts val="2254"/>
              </a:lnSpc>
              <a:buFont typeface="Arial" panose="020B0604020202020204" pitchFamily="34" charset="0"/>
              <a:buChar char="•"/>
            </a:pPr>
            <a:r>
              <a:rPr lang="en-US" dirty="0">
                <a:solidFill>
                  <a:srgbClr val="000000"/>
                </a:solidFill>
                <a:latin typeface="Calibri"/>
              </a:rPr>
              <a:t>Hone your language skills</a:t>
            </a:r>
          </a:p>
          <a:p>
            <a:pPr marL="347588" lvl="1" indent="-173794">
              <a:lnSpc>
                <a:spcPts val="2254"/>
              </a:lnSpc>
              <a:buFont typeface="Arial"/>
              <a:buChar char="•"/>
            </a:pPr>
            <a:endParaRPr lang="en-US" dirty="0">
              <a:solidFill>
                <a:srgbClr val="000000"/>
              </a:solidFill>
              <a:latin typeface="Calibri"/>
            </a:endParaRPr>
          </a:p>
        </p:txBody>
      </p:sp>
      <p:sp>
        <p:nvSpPr>
          <p:cNvPr id="7" name="TextBox 7"/>
          <p:cNvSpPr txBox="1"/>
          <p:nvPr/>
        </p:nvSpPr>
        <p:spPr>
          <a:xfrm>
            <a:off x="6944260" y="1480319"/>
            <a:ext cx="3647541" cy="872034"/>
          </a:xfrm>
          <a:prstGeom prst="rect">
            <a:avLst/>
          </a:prstGeom>
        </p:spPr>
        <p:txBody>
          <a:bodyPr wrap="square" lIns="0" tIns="0" rIns="0" bIns="0" rtlCol="0" anchor="t">
            <a:spAutoFit/>
          </a:bodyPr>
          <a:lstStyle/>
          <a:p>
            <a:pPr>
              <a:lnSpc>
                <a:spcPts val="2254"/>
              </a:lnSpc>
              <a:spcBef>
                <a:spcPct val="0"/>
              </a:spcBef>
            </a:pPr>
            <a:r>
              <a:rPr lang="en-US" dirty="0">
                <a:solidFill>
                  <a:srgbClr val="000000"/>
                </a:solidFill>
                <a:latin typeface="Calibri" panose="020F0502020204030204" pitchFamily="34" charset="0"/>
                <a:cs typeface="Calibri" panose="020F0502020204030204" pitchFamily="34" charset="0"/>
              </a:rPr>
              <a:t>There are many benefits to integrating semester study abroad into your SPIA academic path at Princeton: </a:t>
            </a:r>
          </a:p>
        </p:txBody>
      </p:sp>
      <p:sp>
        <p:nvSpPr>
          <p:cNvPr id="8" name="Title 1">
            <a:extLst>
              <a:ext uri="{FF2B5EF4-FFF2-40B4-BE49-F238E27FC236}">
                <a16:creationId xmlns:a16="http://schemas.microsoft.com/office/drawing/2014/main" id="{8A5C7522-961B-4E83-858E-5C743CAB9EDB}"/>
              </a:ext>
            </a:extLst>
          </p:cNvPr>
          <p:cNvSpPr txBox="1">
            <a:spLocks/>
          </p:cNvSpPr>
          <p:nvPr/>
        </p:nvSpPr>
        <p:spPr>
          <a:xfrm>
            <a:off x="1524000" y="0"/>
            <a:ext cx="9134474" cy="1143000"/>
          </a:xfrm>
          <a:prstGeom prst="rect">
            <a:avLst/>
          </a:prstGeom>
          <a:solidFill>
            <a:schemeClr val="accent6"/>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prstClr val="black"/>
                </a:solidFill>
                <a:latin typeface="Calibri"/>
              </a:rPr>
              <a:t>Why spend a semester abroad?</a:t>
            </a:r>
          </a:p>
        </p:txBody>
      </p:sp>
      <p:pic>
        <p:nvPicPr>
          <p:cNvPr id="9" name="Content Placeholder 3">
            <a:extLst>
              <a:ext uri="{FF2B5EF4-FFF2-40B4-BE49-F238E27FC236}">
                <a16:creationId xmlns:a16="http://schemas.microsoft.com/office/drawing/2014/main" id="{63B8CAA0-FA8D-446F-A1C0-D3E8FBD878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1106993"/>
            <a:ext cx="5258334" cy="3505557"/>
          </a:xfrm>
          <a:prstGeom prst="rect">
            <a:avLst/>
          </a:prstGeom>
        </p:spPr>
      </p:pic>
      <p:sp>
        <p:nvSpPr>
          <p:cNvPr id="10" name="TextBox 9">
            <a:extLst>
              <a:ext uri="{FF2B5EF4-FFF2-40B4-BE49-F238E27FC236}">
                <a16:creationId xmlns:a16="http://schemas.microsoft.com/office/drawing/2014/main" id="{E3A7C9E9-B4A9-4CFA-BAB6-96340707D109}"/>
              </a:ext>
            </a:extLst>
          </p:cNvPr>
          <p:cNvSpPr txBox="1"/>
          <p:nvPr/>
        </p:nvSpPr>
        <p:spPr>
          <a:xfrm>
            <a:off x="2895600" y="4932576"/>
            <a:ext cx="7315200" cy="1849224"/>
          </a:xfrm>
          <a:prstGeom prst="rect">
            <a:avLst/>
          </a:prstGeom>
          <a:noFill/>
        </p:spPr>
        <p:txBody>
          <a:bodyPr wrap="square" rtlCol="0">
            <a:spAutoFit/>
          </a:bodyPr>
          <a:lstStyle/>
          <a:p>
            <a:pPr marL="347588" lvl="1" indent="-173794">
              <a:lnSpc>
                <a:spcPts val="2254"/>
              </a:lnSpc>
              <a:buFont typeface="Arial"/>
              <a:buChar char="•"/>
            </a:pPr>
            <a:r>
              <a:rPr lang="en-US" dirty="0">
                <a:solidFill>
                  <a:srgbClr val="000000"/>
                </a:solidFill>
                <a:latin typeface="Calibri"/>
              </a:rPr>
              <a:t>Make yourself more competitive on the global job market</a:t>
            </a:r>
          </a:p>
          <a:p>
            <a:pPr marL="347588" lvl="1" indent="-173794">
              <a:lnSpc>
                <a:spcPts val="2254"/>
              </a:lnSpc>
              <a:buFont typeface="Arial"/>
              <a:buChar char="•"/>
            </a:pPr>
            <a:r>
              <a:rPr lang="en-US" dirty="0">
                <a:solidFill>
                  <a:srgbClr val="000000"/>
                </a:solidFill>
                <a:latin typeface="Calibri"/>
              </a:rPr>
              <a:t>Discover new academic or extracurricular interests</a:t>
            </a:r>
          </a:p>
          <a:p>
            <a:pPr marL="347588" lvl="1" indent="-173794">
              <a:lnSpc>
                <a:spcPts val="2254"/>
              </a:lnSpc>
              <a:buFont typeface="Arial"/>
              <a:buChar char="•"/>
            </a:pPr>
            <a:r>
              <a:rPr lang="en-US" dirty="0">
                <a:solidFill>
                  <a:srgbClr val="000000"/>
                </a:solidFill>
                <a:latin typeface="Calibri"/>
              </a:rPr>
              <a:t>Become more independent, flexible, and confident, and become better able to navigate ambiguity and difference</a:t>
            </a:r>
          </a:p>
          <a:p>
            <a:pPr marL="347588" lvl="1" indent="-173794">
              <a:lnSpc>
                <a:spcPts val="2254"/>
              </a:lnSpc>
              <a:buFont typeface="Arial"/>
              <a:buChar char="•"/>
            </a:pPr>
            <a:r>
              <a:rPr lang="en-US" dirty="0">
                <a:solidFill>
                  <a:srgbClr val="000000"/>
                </a:solidFill>
                <a:latin typeface="Calibri"/>
              </a:rPr>
              <a:t>See the world</a:t>
            </a:r>
          </a:p>
          <a:p>
            <a:pPr marL="347588" lvl="1" indent="-173794">
              <a:lnSpc>
                <a:spcPts val="2254"/>
              </a:lnSpc>
              <a:buFont typeface="Arial"/>
              <a:buChar char="•"/>
            </a:pPr>
            <a:r>
              <a:rPr lang="en-US" dirty="0">
                <a:solidFill>
                  <a:srgbClr val="000000"/>
                </a:solidFill>
                <a:latin typeface="Calibri"/>
              </a:rPr>
              <a:t>… and more!</a:t>
            </a:r>
            <a:endParaRPr lang="en-US" dirty="0">
              <a:solidFill>
                <a:prstClr val="black"/>
              </a:solidFill>
              <a:latin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4843023" y="350070"/>
            <a:ext cx="3647541" cy="410369"/>
          </a:xfrm>
          <a:prstGeom prst="rect">
            <a:avLst/>
          </a:prstGeom>
        </p:spPr>
        <p:txBody>
          <a:bodyPr lIns="0" tIns="0" rIns="0" bIns="0" rtlCol="0" anchor="t">
            <a:spAutoFit/>
          </a:bodyPr>
          <a:lstStyle/>
          <a:p>
            <a:pPr>
              <a:lnSpc>
                <a:spcPts val="3234"/>
              </a:lnSpc>
            </a:pPr>
            <a:r>
              <a:rPr lang="en-US" sz="2813" spc="23">
                <a:solidFill>
                  <a:srgbClr val="000000"/>
                </a:solidFill>
                <a:latin typeface="Glacial Indifference"/>
              </a:rPr>
              <a:t>WHY STUDY ABROAD?</a:t>
            </a:r>
          </a:p>
        </p:txBody>
      </p:sp>
      <p:sp>
        <p:nvSpPr>
          <p:cNvPr id="5" name="AutoShape 5"/>
          <p:cNvSpPr/>
          <p:nvPr/>
        </p:nvSpPr>
        <p:spPr>
          <a:xfrm>
            <a:off x="4843022" y="843231"/>
            <a:ext cx="3761666" cy="46705"/>
          </a:xfrm>
          <a:prstGeom prst="rect">
            <a:avLst/>
          </a:prstGeom>
          <a:solidFill>
            <a:srgbClr val="FF914D"/>
          </a:solidFill>
        </p:spPr>
        <p:txBody>
          <a:bodyPr/>
          <a:lstStyle/>
          <a:p>
            <a:endParaRPr lang="en-US">
              <a:solidFill>
                <a:prstClr val="black"/>
              </a:solidFill>
              <a:latin typeface="Calibri"/>
            </a:endParaRPr>
          </a:p>
        </p:txBody>
      </p:sp>
      <p:sp>
        <p:nvSpPr>
          <p:cNvPr id="8" name="Title 1">
            <a:extLst>
              <a:ext uri="{FF2B5EF4-FFF2-40B4-BE49-F238E27FC236}">
                <a16:creationId xmlns:a16="http://schemas.microsoft.com/office/drawing/2014/main" id="{8A5C7522-961B-4E83-858E-5C743CAB9EDB}"/>
              </a:ext>
            </a:extLst>
          </p:cNvPr>
          <p:cNvSpPr txBox="1">
            <a:spLocks/>
          </p:cNvSpPr>
          <p:nvPr/>
        </p:nvSpPr>
        <p:spPr>
          <a:xfrm>
            <a:off x="1491575" y="0"/>
            <a:ext cx="9166900" cy="1143000"/>
          </a:xfrm>
          <a:prstGeom prst="rect">
            <a:avLst/>
          </a:prstGeom>
          <a:solidFill>
            <a:schemeClr val="accent6"/>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prstClr val="black"/>
                </a:solidFill>
                <a:latin typeface="Calibri"/>
              </a:rPr>
              <a:t>The SPIA Task Force model (Spring only)</a:t>
            </a:r>
          </a:p>
        </p:txBody>
      </p:sp>
      <p:sp>
        <p:nvSpPr>
          <p:cNvPr id="11" name="TextBox 10">
            <a:extLst>
              <a:ext uri="{FF2B5EF4-FFF2-40B4-BE49-F238E27FC236}">
                <a16:creationId xmlns:a16="http://schemas.microsoft.com/office/drawing/2014/main" id="{DBFEF0D9-CE81-49CF-A1D0-574BD64A1EA5}"/>
              </a:ext>
            </a:extLst>
          </p:cNvPr>
          <p:cNvSpPr txBox="1"/>
          <p:nvPr/>
        </p:nvSpPr>
        <p:spPr>
          <a:xfrm>
            <a:off x="1828800" y="1170807"/>
            <a:ext cx="8534400" cy="5355312"/>
          </a:xfrm>
          <a:prstGeom prst="rect">
            <a:avLst/>
          </a:prstGeom>
          <a:noFill/>
        </p:spPr>
        <p:txBody>
          <a:bodyPr wrap="square" rtlCol="0">
            <a:spAutoFit/>
          </a:bodyPr>
          <a:lstStyle/>
          <a:p>
            <a:pPr marL="285750" indent="-285750">
              <a:buFont typeface="Arial" panose="020B0604020202020204" pitchFamily="34" charset="0"/>
              <a:buChar char="•"/>
            </a:pPr>
            <a:r>
              <a:rPr lang="en-US" dirty="0">
                <a:solidFill>
                  <a:prstClr val="black"/>
                </a:solidFill>
                <a:latin typeface="Calibri"/>
              </a:rPr>
              <a:t>A unique semester format supported by SPIA </a:t>
            </a:r>
          </a:p>
          <a:p>
            <a:pPr marL="285750" indent="-285750">
              <a:buFont typeface="Arial" panose="020B0604020202020204" pitchFamily="34" charset="0"/>
              <a:buChar char="•"/>
            </a:pPr>
            <a:endParaRPr lang="en-US" dirty="0">
              <a:solidFill>
                <a:prstClr val="black"/>
              </a:solidFill>
              <a:latin typeface="Calibri"/>
            </a:endParaRPr>
          </a:p>
          <a:p>
            <a:pPr marL="285750" indent="-285750">
              <a:buFont typeface="Arial" panose="020B0604020202020204" pitchFamily="34" charset="0"/>
              <a:buChar char="•"/>
            </a:pPr>
            <a:r>
              <a:rPr lang="en-US" dirty="0">
                <a:solidFill>
                  <a:prstClr val="black"/>
                </a:solidFill>
                <a:latin typeface="Calibri"/>
              </a:rPr>
              <a:t>Same goals as Task Forces at Princeton, but with the perk of an international setting</a:t>
            </a:r>
          </a:p>
          <a:p>
            <a:pPr marL="285750" indent="-285750">
              <a:buFont typeface="Arial" panose="020B0604020202020204" pitchFamily="34" charset="0"/>
              <a:buChar char="•"/>
            </a:pPr>
            <a:endParaRPr lang="en-US" dirty="0">
              <a:solidFill>
                <a:prstClr val="black"/>
              </a:solidFill>
              <a:latin typeface="Calibri"/>
            </a:endParaRPr>
          </a:p>
          <a:p>
            <a:pPr marL="285750" indent="-285750">
              <a:buFont typeface="Arial" panose="020B0604020202020204" pitchFamily="34" charset="0"/>
              <a:buChar char="•"/>
            </a:pPr>
            <a:r>
              <a:rPr lang="en-US" dirty="0">
                <a:solidFill>
                  <a:prstClr val="black"/>
                </a:solidFill>
                <a:latin typeface="Calibri"/>
              </a:rPr>
              <a:t>Task Force seminar taught by a local faculty with expertise on a policy topic that is of particular interest for the country the program is running in</a:t>
            </a:r>
          </a:p>
          <a:p>
            <a:pPr marL="285750" indent="-285750">
              <a:buFont typeface="Arial" panose="020B0604020202020204" pitchFamily="34" charset="0"/>
              <a:buChar char="•"/>
            </a:pPr>
            <a:endParaRPr lang="en-US" dirty="0">
              <a:solidFill>
                <a:prstClr val="black"/>
              </a:solidFill>
              <a:latin typeface="Calibri"/>
            </a:endParaRPr>
          </a:p>
          <a:p>
            <a:pPr marL="285750" indent="-285750">
              <a:buFont typeface="Arial" panose="020B0604020202020204" pitchFamily="34" charset="0"/>
              <a:buChar char="•"/>
            </a:pPr>
            <a:r>
              <a:rPr lang="en-US" dirty="0">
                <a:solidFill>
                  <a:prstClr val="black"/>
                </a:solidFill>
                <a:latin typeface="Calibri"/>
              </a:rPr>
              <a:t>The “best of both worlds,” as students also take courses at the local university – a great balance of being in a Princeton cohort and yet being independent </a:t>
            </a:r>
          </a:p>
          <a:p>
            <a:pPr marL="285750" indent="-285750">
              <a:buFont typeface="Arial" panose="020B0604020202020204" pitchFamily="34" charset="0"/>
              <a:buChar char="•"/>
            </a:pPr>
            <a:endParaRPr lang="en-US" dirty="0">
              <a:solidFill>
                <a:prstClr val="black"/>
              </a:solidFill>
              <a:latin typeface="Calibri"/>
            </a:endParaRPr>
          </a:p>
          <a:p>
            <a:pPr marL="285750" indent="-285750">
              <a:buFont typeface="Arial" panose="020B0604020202020204" pitchFamily="34" charset="0"/>
              <a:buChar char="•"/>
            </a:pPr>
            <a:r>
              <a:rPr lang="en-US" dirty="0">
                <a:solidFill>
                  <a:prstClr val="black"/>
                </a:solidFill>
                <a:latin typeface="Calibri"/>
              </a:rPr>
              <a:t>For Spring 2027, the Task Force seminar abroad will be offered in the </a:t>
            </a:r>
            <a:r>
              <a:rPr lang="en-US" b="1" dirty="0">
                <a:solidFill>
                  <a:srgbClr val="DA5E26"/>
                </a:solidFill>
                <a:latin typeface="Calibri"/>
              </a:rPr>
              <a:t>Spring semester only</a:t>
            </a:r>
            <a:r>
              <a:rPr lang="en-US" dirty="0">
                <a:solidFill>
                  <a:prstClr val="black"/>
                </a:solidFill>
                <a:latin typeface="Calibri"/>
              </a:rPr>
              <a:t>, and in </a:t>
            </a:r>
            <a:r>
              <a:rPr lang="en-US" b="1" dirty="0">
                <a:solidFill>
                  <a:srgbClr val="DA5E26"/>
                </a:solidFill>
                <a:latin typeface="Calibri"/>
              </a:rPr>
              <a:t>one location only: UCT South Africa—more on this later!</a:t>
            </a:r>
            <a:endParaRPr lang="en-US" dirty="0">
              <a:solidFill>
                <a:srgbClr val="DA5E26"/>
              </a:solidFill>
              <a:latin typeface="Calibri"/>
            </a:endParaRPr>
          </a:p>
          <a:p>
            <a:endParaRPr lang="en-US" dirty="0">
              <a:solidFill>
                <a:prstClr val="black"/>
              </a:solidFill>
              <a:latin typeface="Calibri"/>
            </a:endParaRPr>
          </a:p>
          <a:p>
            <a:pPr marL="285750" indent="-285750">
              <a:buFont typeface="Arial" panose="020B0604020202020204" pitchFamily="34" charset="0"/>
              <a:buChar char="•"/>
            </a:pPr>
            <a:r>
              <a:rPr lang="en-US" dirty="0">
                <a:solidFill>
                  <a:prstClr val="black"/>
                </a:solidFill>
                <a:latin typeface="Calibri"/>
              </a:rPr>
              <a:t>SPIA majors are </a:t>
            </a:r>
            <a:r>
              <a:rPr lang="en-US" b="1" dirty="0">
                <a:solidFill>
                  <a:srgbClr val="DA5E26"/>
                </a:solidFill>
                <a:latin typeface="Calibri"/>
              </a:rPr>
              <a:t>strongly encouraged to participate in the Task Force program </a:t>
            </a:r>
            <a:r>
              <a:rPr lang="en-US" dirty="0">
                <a:solidFill>
                  <a:prstClr val="black"/>
                </a:solidFill>
                <a:latin typeface="Calibri"/>
              </a:rPr>
              <a:t>(min. 4 students per program to run it as a full seminar, but hopefully many more!) in Spring of junior year, although other options are available, </a:t>
            </a:r>
            <a:r>
              <a:rPr lang="en-US" dirty="0" err="1">
                <a:solidFill>
                  <a:prstClr val="black"/>
                </a:solidFill>
                <a:latin typeface="Calibri"/>
              </a:rPr>
              <a:t>e.g</a:t>
            </a:r>
            <a:r>
              <a:rPr lang="en-US" dirty="0">
                <a:solidFill>
                  <a:prstClr val="black"/>
                </a:solidFill>
                <a:latin typeface="Calibri"/>
              </a:rPr>
              <a:t>,:</a:t>
            </a:r>
          </a:p>
          <a:p>
            <a:pPr marL="1200150" lvl="2" indent="-285750">
              <a:buFont typeface="Arial" panose="020B0604020202020204" pitchFamily="34" charset="0"/>
              <a:buChar char="•"/>
            </a:pPr>
            <a:r>
              <a:rPr lang="en-US" dirty="0">
                <a:solidFill>
                  <a:prstClr val="black"/>
                </a:solidFill>
                <a:latin typeface="Calibri"/>
              </a:rPr>
              <a:t>Summer study abroad (deadlines vary) </a:t>
            </a:r>
          </a:p>
          <a:p>
            <a:pPr marL="1200150" lvl="2" indent="-285750">
              <a:buFont typeface="Arial" panose="020B0604020202020204" pitchFamily="34" charset="0"/>
              <a:buChar char="•"/>
            </a:pPr>
            <a:r>
              <a:rPr lang="en-US" dirty="0">
                <a:solidFill>
                  <a:prstClr val="black"/>
                </a:solidFill>
                <a:latin typeface="Calibri"/>
              </a:rPr>
              <a:t>Fall semester study abroad on any regular programs of your choice   </a:t>
            </a:r>
          </a:p>
          <a:p>
            <a:endParaRPr lang="en-US" dirty="0">
              <a:solidFill>
                <a:prstClr val="black"/>
              </a:solidFill>
              <a:latin typeface="Calibri"/>
            </a:endParaRPr>
          </a:p>
        </p:txBody>
      </p:sp>
    </p:spTree>
    <p:extLst>
      <p:ext uri="{BB962C8B-B14F-4D97-AF65-F5344CB8AC3E}">
        <p14:creationId xmlns:p14="http://schemas.microsoft.com/office/powerpoint/2010/main" val="39764560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14D31-8513-46BE-8C4C-C86E76D0A01C}"/>
              </a:ext>
            </a:extLst>
          </p:cNvPr>
          <p:cNvSpPr>
            <a:spLocks noGrp="1"/>
          </p:cNvSpPr>
          <p:nvPr>
            <p:ph type="title"/>
          </p:nvPr>
        </p:nvSpPr>
        <p:spPr/>
        <p:txBody>
          <a:bodyPr/>
          <a:lstStyle/>
          <a:p>
            <a:r>
              <a:rPr lang="en-US" dirty="0"/>
              <a:t>Fall vs. Spring options</a:t>
            </a:r>
          </a:p>
        </p:txBody>
      </p:sp>
      <p:sp>
        <p:nvSpPr>
          <p:cNvPr id="3" name="Content Placeholder 2">
            <a:extLst>
              <a:ext uri="{FF2B5EF4-FFF2-40B4-BE49-F238E27FC236}">
                <a16:creationId xmlns:a16="http://schemas.microsoft.com/office/drawing/2014/main" id="{6F3E0BEE-2021-40EF-9ECB-2D75A4149341}"/>
              </a:ext>
            </a:extLst>
          </p:cNvPr>
          <p:cNvSpPr>
            <a:spLocks noGrp="1"/>
          </p:cNvSpPr>
          <p:nvPr>
            <p:ph idx="1"/>
          </p:nvPr>
        </p:nvSpPr>
        <p:spPr>
          <a:xfrm>
            <a:off x="1866900" y="1295400"/>
            <a:ext cx="8458200" cy="5364162"/>
          </a:xfrm>
        </p:spPr>
        <p:txBody>
          <a:bodyPr>
            <a:normAutofit fontScale="62500" lnSpcReduction="20000"/>
          </a:bodyPr>
          <a:lstStyle/>
          <a:p>
            <a:r>
              <a:rPr lang="en-US" sz="2900" b="1" dirty="0"/>
              <a:t>Summer 2026:</a:t>
            </a:r>
          </a:p>
          <a:p>
            <a:pPr lvl="2"/>
            <a:r>
              <a:rPr lang="en-US" sz="2500" dirty="0"/>
              <a:t>Numerous faculty-led programs (PIIRS global seminars, language-intensive, departmental options): </a:t>
            </a:r>
            <a:r>
              <a:rPr lang="en-US" sz="2500" dirty="0">
                <a:hlinkClick r:id="rId3"/>
              </a:rPr>
              <a:t>https://oip.princeton.edu/our-programs/study-abroad/explore-programs/princeton-faculty-led-summer-study-abroad-programs</a:t>
            </a:r>
            <a:r>
              <a:rPr lang="en-US" sz="2500" dirty="0"/>
              <a:t> (a </a:t>
            </a:r>
            <a:r>
              <a:rPr lang="en-US" sz="2500" b="1" dirty="0">
                <a:solidFill>
                  <a:srgbClr val="DA5E26"/>
                </a:solidFill>
              </a:rPr>
              <a:t>few are still accepting students</a:t>
            </a:r>
            <a:r>
              <a:rPr lang="en-US" sz="2500" dirty="0"/>
              <a:t>!)</a:t>
            </a:r>
          </a:p>
          <a:p>
            <a:pPr lvl="3"/>
            <a:r>
              <a:rPr lang="en-US" sz="2100" b="1" dirty="0"/>
              <a:t>Of special interest</a:t>
            </a:r>
            <a:r>
              <a:rPr lang="en-US" sz="2100" dirty="0"/>
              <a:t>: Policy Task Force in Geneva, Switzerland</a:t>
            </a:r>
          </a:p>
          <a:p>
            <a:pPr lvl="2"/>
            <a:r>
              <a:rPr lang="en-US" sz="2500" dirty="0"/>
              <a:t>Non-Princeton programs (transfer credit)—requires pre-approval, hurry up! (search in GPS and email </a:t>
            </a:r>
            <a:r>
              <a:rPr lang="en-US" sz="2500" dirty="0">
                <a:hlinkClick r:id="rId4"/>
              </a:rPr>
              <a:t>ggisolo@princeton.edu</a:t>
            </a:r>
            <a:r>
              <a:rPr lang="en-US" sz="2500" dirty="0"/>
              <a:t> with questions)</a:t>
            </a:r>
          </a:p>
          <a:p>
            <a:pPr lvl="2"/>
            <a:r>
              <a:rPr lang="en-US" sz="2500" dirty="0"/>
              <a:t>International internships-various programs/deadlines (no credit)</a:t>
            </a:r>
            <a:endParaRPr lang="en-US" sz="2500" strike="sngStrike" dirty="0"/>
          </a:p>
          <a:p>
            <a:pPr lvl="2"/>
            <a:r>
              <a:rPr lang="en-US" sz="2500" dirty="0"/>
              <a:t>Summer funding available through SAFE/</a:t>
            </a:r>
            <a:r>
              <a:rPr lang="en-US" sz="2500" b="1" dirty="0">
                <a:hlinkClick r:id="rId5"/>
              </a:rPr>
              <a:t>Dean’s Fund </a:t>
            </a:r>
            <a:r>
              <a:rPr lang="en-US" sz="2500" dirty="0"/>
              <a:t>to qualifying students</a:t>
            </a:r>
            <a:endParaRPr lang="en-US" sz="2600" dirty="0"/>
          </a:p>
          <a:p>
            <a:r>
              <a:rPr lang="en-US" sz="2900" b="1" dirty="0"/>
              <a:t>Fall 2026: </a:t>
            </a:r>
          </a:p>
          <a:p>
            <a:pPr marL="0" indent="0">
              <a:buNone/>
            </a:pPr>
            <a:r>
              <a:rPr lang="en-US" sz="2900" b="1" dirty="0"/>
              <a:t>         </a:t>
            </a:r>
            <a:r>
              <a:rPr lang="en-US" sz="2500" b="1" dirty="0">
                <a:highlight>
                  <a:srgbClr val="FFCC99"/>
                </a:highlight>
              </a:rPr>
              <a:t>THE PRINCETON FALL 2026 DEADLINE IS FRIDAY APRIL 24, 2026</a:t>
            </a:r>
            <a:r>
              <a:rPr lang="en-US" sz="2500" b="1" baseline="30000" dirty="0">
                <a:highlight>
                  <a:srgbClr val="FFCC99"/>
                </a:highlight>
              </a:rPr>
              <a:t> </a:t>
            </a:r>
            <a:r>
              <a:rPr lang="en-US" sz="2500" b="1" dirty="0"/>
              <a:t>   </a:t>
            </a:r>
          </a:p>
          <a:p>
            <a:pPr marL="457200" lvl="1" indent="0">
              <a:buNone/>
            </a:pPr>
            <a:r>
              <a:rPr lang="en-US" sz="2900" b="1" dirty="0"/>
              <a:t>SPIA juniors and seniors may participate in any available study abroad program, subject to these conditions:</a:t>
            </a:r>
          </a:p>
          <a:p>
            <a:pPr lvl="1">
              <a:buFont typeface="Arial" panose="020B0604020202020204" pitchFamily="34" charset="0"/>
              <a:buChar char="•"/>
            </a:pPr>
            <a:r>
              <a:rPr lang="en-US" sz="2900" dirty="0"/>
              <a:t>Pre-approval from SPIA </a:t>
            </a:r>
          </a:p>
          <a:p>
            <a:pPr lvl="1">
              <a:buFont typeface="Arial" panose="020B0604020202020204" pitchFamily="34" charset="0"/>
              <a:buChar char="•"/>
            </a:pPr>
            <a:r>
              <a:rPr lang="en-US" sz="2900" dirty="0"/>
              <a:t>Meet a Study Abroad adviser to learn about language requirements (if any), app process/deadlines, etc. </a:t>
            </a:r>
            <a:endParaRPr lang="en-US" sz="2900" b="1" dirty="0"/>
          </a:p>
          <a:p>
            <a:pPr lvl="1">
              <a:buFont typeface="Arial" panose="020B0604020202020204" pitchFamily="34" charset="0"/>
              <a:buChar char="•"/>
            </a:pPr>
            <a:r>
              <a:rPr lang="en-US" sz="2900" dirty="0"/>
              <a:t>Meet the host program’s deadlines/requirements, and be accepted by them (</a:t>
            </a:r>
            <a:r>
              <a:rPr lang="en-US" sz="2900" b="1" dirty="0"/>
              <a:t>some programs are “rolling admissions,” so important to know when they open in order to enhance your chances</a:t>
            </a:r>
            <a:r>
              <a:rPr lang="en-US" sz="2900" dirty="0"/>
              <a:t>) </a:t>
            </a:r>
          </a:p>
          <a:p>
            <a:pPr lvl="1">
              <a:buFont typeface="Arial" panose="020B0604020202020204" pitchFamily="34" charset="0"/>
              <a:buChar char="•"/>
            </a:pPr>
            <a:r>
              <a:rPr lang="en-US" sz="2900" dirty="0"/>
              <a:t>Complete a study abroad app (including course approval form) in GPS </a:t>
            </a:r>
            <a:endParaRPr lang="en-US" sz="2900" b="1" dirty="0"/>
          </a:p>
          <a:p>
            <a:pPr lvl="1">
              <a:buFont typeface="Arial" panose="020B0604020202020204" pitchFamily="34" charset="0"/>
              <a:buChar char="•"/>
            </a:pPr>
            <a:r>
              <a:rPr lang="en-US" sz="2900" dirty="0"/>
              <a:t>Always subject to GS&amp;S’s approval of international travel to specific countries</a:t>
            </a:r>
          </a:p>
          <a:p>
            <a:pPr lvl="1"/>
            <a:endParaRPr lang="en-US" sz="2600" dirty="0"/>
          </a:p>
          <a:p>
            <a:endParaRPr lang="en-US" dirty="0"/>
          </a:p>
        </p:txBody>
      </p:sp>
      <p:sp>
        <p:nvSpPr>
          <p:cNvPr id="4" name="Title 1">
            <a:extLst>
              <a:ext uri="{FF2B5EF4-FFF2-40B4-BE49-F238E27FC236}">
                <a16:creationId xmlns:a16="http://schemas.microsoft.com/office/drawing/2014/main" id="{293932ED-2B2B-494E-9AA0-22C8C6FE463A}"/>
              </a:ext>
            </a:extLst>
          </p:cNvPr>
          <p:cNvSpPr txBox="1">
            <a:spLocks/>
          </p:cNvSpPr>
          <p:nvPr/>
        </p:nvSpPr>
        <p:spPr>
          <a:xfrm>
            <a:off x="1514475" y="0"/>
            <a:ext cx="9144000" cy="1143000"/>
          </a:xfrm>
          <a:prstGeom prst="rect">
            <a:avLst/>
          </a:prstGeom>
          <a:solidFill>
            <a:schemeClr val="accent6"/>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prstClr val="black"/>
                </a:solidFill>
                <a:latin typeface="Calibri"/>
              </a:rPr>
              <a:t>Other options – Summer and Fall</a:t>
            </a:r>
          </a:p>
        </p:txBody>
      </p:sp>
    </p:spTree>
    <p:extLst>
      <p:ext uri="{BB962C8B-B14F-4D97-AF65-F5344CB8AC3E}">
        <p14:creationId xmlns:p14="http://schemas.microsoft.com/office/powerpoint/2010/main" val="5744985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75C6FC8-81B9-409C-8B64-5224680818C0}"/>
              </a:ext>
            </a:extLst>
          </p:cNvPr>
          <p:cNvSpPr txBox="1"/>
          <p:nvPr/>
        </p:nvSpPr>
        <p:spPr>
          <a:xfrm>
            <a:off x="195942" y="2644170"/>
            <a:ext cx="2112492" cy="1569660"/>
          </a:xfrm>
          <a:prstGeom prst="rect">
            <a:avLst/>
          </a:prstGeom>
          <a:noFill/>
        </p:spPr>
        <p:txBody>
          <a:bodyPr wrap="square" rtlCol="0">
            <a:spAutoFit/>
          </a:bodyPr>
          <a:lstStyle/>
          <a:p>
            <a:pPr algn="ctr"/>
            <a:r>
              <a:rPr lang="en-US" sz="3200" b="1" dirty="0">
                <a:solidFill>
                  <a:srgbClr val="002060"/>
                </a:solidFill>
                <a:latin typeface="Garamond" panose="02020404030301010803" pitchFamily="18" charset="0"/>
                <a:cs typeface="Arial" panose="020B0604020202020204" pitchFamily="34" charset="0"/>
              </a:rPr>
              <a:t>FOUR YEAR RHYTHM</a:t>
            </a:r>
          </a:p>
        </p:txBody>
      </p:sp>
      <p:pic>
        <p:nvPicPr>
          <p:cNvPr id="5" name="Picture 4">
            <a:extLst>
              <a:ext uri="{FF2B5EF4-FFF2-40B4-BE49-F238E27FC236}">
                <a16:creationId xmlns:a16="http://schemas.microsoft.com/office/drawing/2014/main" id="{142066AB-6097-BB33-253A-2B729B75DD51}"/>
              </a:ext>
            </a:extLst>
          </p:cNvPr>
          <p:cNvPicPr>
            <a:picLocks noChangeAspect="1"/>
          </p:cNvPicPr>
          <p:nvPr/>
        </p:nvPicPr>
        <p:blipFill>
          <a:blip r:embed="rId3"/>
          <a:srcRect/>
          <a:stretch/>
        </p:blipFill>
        <p:spPr>
          <a:xfrm>
            <a:off x="2308434" y="134478"/>
            <a:ext cx="9883566" cy="6589044"/>
          </a:xfrm>
          <a:prstGeom prst="rect">
            <a:avLst/>
          </a:prstGeom>
        </p:spPr>
      </p:pic>
    </p:spTree>
    <p:extLst>
      <p:ext uri="{BB962C8B-B14F-4D97-AF65-F5344CB8AC3E}">
        <p14:creationId xmlns:p14="http://schemas.microsoft.com/office/powerpoint/2010/main" val="38762565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477000" y="1"/>
            <a:ext cx="4191000" cy="7786747"/>
          </a:xfrm>
          <a:prstGeom prst="rect">
            <a:avLst/>
          </a:prstGeom>
          <a:solidFill>
            <a:schemeClr val="tx2">
              <a:lumMod val="20000"/>
              <a:lumOff val="80000"/>
            </a:schemeClr>
          </a:solidFill>
        </p:spPr>
        <p:txBody>
          <a:bodyPr wrap="square" rtlCol="0">
            <a:spAutoFit/>
          </a:bodyPr>
          <a:lstStyle/>
          <a:p>
            <a:endParaRPr lang="en-US" dirty="0">
              <a:solidFill>
                <a:prstClr val="black"/>
              </a:solidFill>
              <a:latin typeface="Calibri"/>
            </a:endParaRPr>
          </a:p>
          <a:p>
            <a:endParaRPr lang="en-US" dirty="0">
              <a:solidFill>
                <a:prstClr val="black"/>
              </a:solidFill>
              <a:latin typeface="Calibri"/>
            </a:endParaRPr>
          </a:p>
          <a:p>
            <a:endParaRPr lang="en-US" dirty="0">
              <a:solidFill>
                <a:prstClr val="black"/>
              </a:solidFill>
              <a:latin typeface="Calibri"/>
            </a:endParaRPr>
          </a:p>
          <a:p>
            <a:endParaRPr lang="en-US" dirty="0">
              <a:solidFill>
                <a:prstClr val="black"/>
              </a:solidFill>
              <a:latin typeface="Calibri"/>
            </a:endParaRPr>
          </a:p>
          <a:p>
            <a:endParaRPr lang="en-US" sz="1600" dirty="0">
              <a:solidFill>
                <a:prstClr val="black"/>
              </a:solidFill>
              <a:latin typeface="Calibri"/>
            </a:endParaRPr>
          </a:p>
          <a:p>
            <a:pPr marL="285750" indent="-285750">
              <a:buFont typeface="Wingdings" panose="05000000000000000000" pitchFamily="2" charset="2"/>
              <a:buChar char="Ø"/>
            </a:pPr>
            <a:r>
              <a:rPr lang="en-US" sz="1600" dirty="0">
                <a:solidFill>
                  <a:prstClr val="black"/>
                </a:solidFill>
                <a:latin typeface="Calibri"/>
              </a:rPr>
              <a:t>Cape Town offers immense natural beauty</a:t>
            </a:r>
          </a:p>
          <a:p>
            <a:pPr marL="285750" indent="-285750">
              <a:buFont typeface="Wingdings" panose="05000000000000000000" pitchFamily="2" charset="2"/>
              <a:buChar char="Ø"/>
            </a:pPr>
            <a:endParaRPr lang="en-US" sz="1600" dirty="0">
              <a:solidFill>
                <a:prstClr val="black"/>
              </a:solidFill>
              <a:latin typeface="Calibri"/>
            </a:endParaRPr>
          </a:p>
          <a:p>
            <a:pPr marL="285750" indent="-285750">
              <a:buFont typeface="Wingdings" panose="05000000000000000000" pitchFamily="2" charset="2"/>
              <a:buChar char="Ø"/>
            </a:pPr>
            <a:r>
              <a:rPr lang="en-US" sz="1600" dirty="0">
                <a:solidFill>
                  <a:prstClr val="black"/>
                </a:solidFill>
                <a:latin typeface="Calibri"/>
              </a:rPr>
              <a:t>One of South Africa’s most distinguished universities</a:t>
            </a:r>
          </a:p>
          <a:p>
            <a:pPr marL="285750" indent="-285750">
              <a:buFont typeface="Wingdings" panose="05000000000000000000" pitchFamily="2" charset="2"/>
              <a:buChar char="Ø"/>
            </a:pPr>
            <a:endParaRPr lang="en-US" sz="1600" dirty="0">
              <a:solidFill>
                <a:prstClr val="black"/>
              </a:solidFill>
              <a:latin typeface="Calibri"/>
            </a:endParaRPr>
          </a:p>
          <a:p>
            <a:pPr marL="285750" indent="-285750">
              <a:buFont typeface="Wingdings" panose="05000000000000000000" pitchFamily="2" charset="2"/>
              <a:buChar char="Ø"/>
            </a:pPr>
            <a:r>
              <a:rPr lang="en-US" sz="1600" dirty="0">
                <a:solidFill>
                  <a:prstClr val="black"/>
                </a:solidFill>
                <a:latin typeface="Calibri"/>
              </a:rPr>
              <a:t>Princeton amongst the first universities to sign an agreement with UCT closely after the end of Apartheid </a:t>
            </a:r>
          </a:p>
          <a:p>
            <a:pPr marL="285750" indent="-285750">
              <a:buFont typeface="Wingdings" panose="05000000000000000000" pitchFamily="2" charset="2"/>
              <a:buChar char="Ø"/>
            </a:pPr>
            <a:endParaRPr lang="en-US" sz="1600" dirty="0">
              <a:solidFill>
                <a:prstClr val="black"/>
              </a:solidFill>
              <a:latin typeface="Calibri"/>
            </a:endParaRPr>
          </a:p>
          <a:p>
            <a:pPr marL="285750" indent="-285750">
              <a:buFont typeface="Wingdings" panose="05000000000000000000" pitchFamily="2" charset="2"/>
              <a:buChar char="Ø"/>
            </a:pPr>
            <a:r>
              <a:rPr lang="en-US" sz="1600" dirty="0">
                <a:solidFill>
                  <a:prstClr val="black"/>
                </a:solidFill>
                <a:latin typeface="Calibri"/>
              </a:rPr>
              <a:t>Task force seminar instructor (Spring ‘26): Prof. </a:t>
            </a:r>
            <a:r>
              <a:rPr lang="en-US" sz="1600" dirty="0" err="1">
                <a:solidFill>
                  <a:prstClr val="black"/>
                </a:solidFill>
                <a:latin typeface="Calibri"/>
              </a:rPr>
              <a:t>Seekings</a:t>
            </a:r>
            <a:r>
              <a:rPr lang="en-US" sz="1600" dirty="0">
                <a:solidFill>
                  <a:prstClr val="black"/>
                </a:solidFill>
                <a:latin typeface="Calibri"/>
              </a:rPr>
              <a:t>, Dept. of Sociology, Director of the Center for Social Science Research and Interim Director of the Institute for Democracy, Citizenship and Public Policy in Africa; specializes in poverty reduction, social protection, and welfare-state building.</a:t>
            </a:r>
          </a:p>
          <a:p>
            <a:endParaRPr lang="en-US" sz="1600" dirty="0">
              <a:solidFill>
                <a:prstClr val="black"/>
              </a:solidFill>
              <a:latin typeface="Calibri"/>
            </a:endParaRPr>
          </a:p>
          <a:p>
            <a:pPr marL="285750" indent="-285750">
              <a:buFont typeface="Wingdings" panose="05000000000000000000" pitchFamily="2" charset="2"/>
              <a:buChar char="Ø"/>
            </a:pPr>
            <a:r>
              <a:rPr lang="en-US" sz="1600" dirty="0">
                <a:solidFill>
                  <a:prstClr val="black"/>
                </a:solidFill>
                <a:latin typeface="Calibri"/>
              </a:rPr>
              <a:t>Task force focus is on social protection programs </a:t>
            </a:r>
          </a:p>
          <a:p>
            <a:endParaRPr lang="en-US" dirty="0">
              <a:solidFill>
                <a:prstClr val="black"/>
              </a:solidFill>
              <a:latin typeface="Calibri"/>
            </a:endParaRPr>
          </a:p>
          <a:p>
            <a:endParaRPr lang="en-US" dirty="0">
              <a:solidFill>
                <a:prstClr val="black"/>
              </a:solidFill>
              <a:latin typeface="Calibri"/>
            </a:endParaRPr>
          </a:p>
          <a:p>
            <a:endParaRPr lang="en-US" dirty="0">
              <a:solidFill>
                <a:prstClr val="black"/>
              </a:solidFill>
              <a:latin typeface="Calibri"/>
            </a:endParaRPr>
          </a:p>
          <a:p>
            <a:endParaRPr lang="en-US" dirty="0">
              <a:solidFill>
                <a:prstClr val="black"/>
              </a:solidFill>
              <a:latin typeface="Calibri"/>
            </a:endParaRPr>
          </a:p>
          <a:p>
            <a:endParaRPr lang="en-US" dirty="0">
              <a:solidFill>
                <a:prstClr val="black"/>
              </a:solidFill>
              <a:latin typeface="Calibri"/>
            </a:endParaRPr>
          </a:p>
          <a:p>
            <a:endParaRPr lang="en-US" dirty="0">
              <a:solidFill>
                <a:prstClr val="black"/>
              </a:solidFill>
              <a:latin typeface="Calibri"/>
            </a:endParaRPr>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524000" y="0"/>
            <a:ext cx="4953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Title 1"/>
          <p:cNvSpPr>
            <a:spLocks noGrp="1"/>
          </p:cNvSpPr>
          <p:nvPr>
            <p:ph type="title"/>
          </p:nvPr>
        </p:nvSpPr>
        <p:spPr>
          <a:xfrm>
            <a:off x="5105400" y="1"/>
            <a:ext cx="5562600" cy="1304925"/>
          </a:xfrm>
          <a:solidFill>
            <a:schemeClr val="accent3">
              <a:alpha val="97000"/>
            </a:schemeClr>
          </a:solidFill>
        </p:spPr>
        <p:txBody>
          <a:bodyPr>
            <a:noAutofit/>
          </a:bodyPr>
          <a:lstStyle/>
          <a:p>
            <a:r>
              <a:rPr lang="en-US" sz="2800" dirty="0">
                <a:solidFill>
                  <a:srgbClr val="FFFFFF"/>
                </a:solidFill>
              </a:rPr>
              <a:t>Spring 2027 Task Force @ The University of Cape Town, South Africa</a:t>
            </a:r>
            <a:endParaRPr lang="en-US" sz="2000" dirty="0">
              <a:solidFill>
                <a:srgbClr val="FFFFFF"/>
              </a:solidFill>
            </a:endParaRPr>
          </a:p>
        </p:txBody>
      </p:sp>
    </p:spTree>
    <p:extLst>
      <p:ext uri="{BB962C8B-B14F-4D97-AF65-F5344CB8AC3E}">
        <p14:creationId xmlns:p14="http://schemas.microsoft.com/office/powerpoint/2010/main" val="271422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ape tow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
            <a:ext cx="9144000" cy="6857999"/>
          </a:xfrm>
          <a:prstGeom prst="rect">
            <a:avLst/>
          </a:prstGeom>
        </p:spPr>
      </p:pic>
      <p:sp>
        <p:nvSpPr>
          <p:cNvPr id="9" name="Title 1"/>
          <p:cNvSpPr>
            <a:spLocks noGrp="1"/>
          </p:cNvSpPr>
          <p:nvPr>
            <p:ph type="title"/>
          </p:nvPr>
        </p:nvSpPr>
        <p:spPr>
          <a:xfrm>
            <a:off x="5105400" y="1"/>
            <a:ext cx="5562600" cy="1304925"/>
          </a:xfrm>
          <a:solidFill>
            <a:schemeClr val="accent3">
              <a:alpha val="97000"/>
            </a:schemeClr>
          </a:solidFill>
        </p:spPr>
        <p:txBody>
          <a:bodyPr>
            <a:normAutofit fontScale="90000"/>
          </a:bodyPr>
          <a:lstStyle/>
          <a:p>
            <a:r>
              <a:rPr lang="en-US" dirty="0">
                <a:solidFill>
                  <a:srgbClr val="FFFFFF"/>
                </a:solidFill>
              </a:rPr>
              <a:t>University of Cape Town, South Africa</a:t>
            </a:r>
            <a:endParaRPr lang="en-US" sz="3600" dirty="0">
              <a:solidFill>
                <a:srgbClr val="FFFFFF"/>
              </a:solidFill>
            </a:endParaRPr>
          </a:p>
        </p:txBody>
      </p:sp>
      <p:sp>
        <p:nvSpPr>
          <p:cNvPr id="2" name="TextBox 1"/>
          <p:cNvSpPr txBox="1"/>
          <p:nvPr/>
        </p:nvSpPr>
        <p:spPr>
          <a:xfrm>
            <a:off x="2076450" y="1665417"/>
            <a:ext cx="8039100" cy="4832092"/>
          </a:xfrm>
          <a:prstGeom prst="rect">
            <a:avLst/>
          </a:prstGeom>
          <a:solidFill>
            <a:schemeClr val="bg1">
              <a:alpha val="75000"/>
            </a:schemeClr>
          </a:solidFill>
        </p:spPr>
        <p:txBody>
          <a:bodyPr wrap="square" rtlCol="0">
            <a:spAutoFit/>
          </a:bodyPr>
          <a:lstStyle/>
          <a:p>
            <a:endParaRPr lang="en-US" sz="1000" dirty="0">
              <a:solidFill>
                <a:prstClr val="black"/>
              </a:solidFill>
              <a:latin typeface="Calibri"/>
            </a:endParaRPr>
          </a:p>
          <a:p>
            <a:pPr marL="285750" indent="-285750">
              <a:buFont typeface="Arial" panose="020B0604020202020204" pitchFamily="34" charset="0"/>
              <a:buChar char="•"/>
            </a:pPr>
            <a:r>
              <a:rPr lang="en-US" sz="1600" b="1" dirty="0">
                <a:solidFill>
                  <a:prstClr val="black"/>
                </a:solidFill>
                <a:latin typeface="Calibri"/>
              </a:rPr>
              <a:t>Academics: </a:t>
            </a:r>
            <a:r>
              <a:rPr lang="en-US" sz="1600" dirty="0">
                <a:solidFill>
                  <a:prstClr val="black"/>
                </a:solidFill>
                <a:latin typeface="Calibri"/>
              </a:rPr>
              <a:t>take 3-4 courses or a total of 80-90 NQF credits at the University of Cape Town, a large, public university, plus the Task Force Seminar</a:t>
            </a:r>
          </a:p>
          <a:p>
            <a:endParaRPr lang="en-US" sz="1600" dirty="0">
              <a:solidFill>
                <a:prstClr val="black"/>
              </a:solidFill>
              <a:latin typeface="Calibri"/>
            </a:endParaRPr>
          </a:p>
          <a:p>
            <a:pPr marL="285750" indent="-285750">
              <a:buFont typeface="Arial" panose="020B0604020202020204" pitchFamily="34" charset="0"/>
              <a:buChar char="•"/>
            </a:pPr>
            <a:r>
              <a:rPr lang="en-US" sz="1600" dirty="0">
                <a:solidFill>
                  <a:prstClr val="black"/>
                </a:solidFill>
                <a:latin typeface="Calibri"/>
              </a:rPr>
              <a:t>Most students live in </a:t>
            </a:r>
            <a:r>
              <a:rPr lang="en-US" sz="1600" b="1" dirty="0">
                <a:solidFill>
                  <a:prstClr val="black"/>
                </a:solidFill>
                <a:latin typeface="Calibri"/>
              </a:rPr>
              <a:t>off-campus accommodations </a:t>
            </a:r>
            <a:r>
              <a:rPr lang="en-US" sz="1600" dirty="0">
                <a:solidFill>
                  <a:prstClr val="black"/>
                </a:solidFill>
                <a:latin typeface="Calibri"/>
              </a:rPr>
              <a:t>(student residence with all amenities, shared with other U.S. students from Princeton or other US universities) – see next slide </a:t>
            </a:r>
          </a:p>
          <a:p>
            <a:pPr marL="285750" indent="-285750">
              <a:buFont typeface="Arial" panose="020B0604020202020204" pitchFamily="34" charset="0"/>
              <a:buChar char="•"/>
            </a:pPr>
            <a:endParaRPr lang="en-US" sz="1600" dirty="0">
              <a:solidFill>
                <a:prstClr val="black"/>
              </a:solidFill>
              <a:latin typeface="Calibri"/>
            </a:endParaRPr>
          </a:p>
          <a:p>
            <a:pPr marL="285750" indent="-285750">
              <a:buFont typeface="Arial" panose="020B0604020202020204" pitchFamily="34" charset="0"/>
              <a:buChar char="•"/>
            </a:pPr>
            <a:r>
              <a:rPr lang="en-US" sz="1600" dirty="0">
                <a:solidFill>
                  <a:prstClr val="black"/>
                </a:solidFill>
                <a:latin typeface="Calibri"/>
              </a:rPr>
              <a:t>Lots of support provided by Ida Cooper Associates (coordination of housing, airport pick-up, orientation, excursions, safety/security support, rec. activities, community service opportunities, etc.)</a:t>
            </a:r>
          </a:p>
          <a:p>
            <a:pPr marL="285750" indent="-285750">
              <a:buFont typeface="Arial" panose="020B0604020202020204" pitchFamily="34" charset="0"/>
              <a:buChar char="•"/>
            </a:pPr>
            <a:endParaRPr lang="en-US" sz="1600" dirty="0">
              <a:solidFill>
                <a:prstClr val="black"/>
              </a:solidFill>
              <a:latin typeface="Calibri"/>
            </a:endParaRPr>
          </a:p>
          <a:p>
            <a:pPr marL="285750" indent="-285750">
              <a:buFont typeface="Arial" panose="020B0604020202020204" pitchFamily="34" charset="0"/>
              <a:buChar char="•"/>
            </a:pPr>
            <a:r>
              <a:rPr lang="en-US" sz="1600" dirty="0">
                <a:solidFill>
                  <a:prstClr val="black"/>
                </a:solidFill>
                <a:latin typeface="Calibri"/>
              </a:rPr>
              <a:t>Week-long trip to neighboring Botswana (with task Force seminar faculty)</a:t>
            </a:r>
          </a:p>
          <a:p>
            <a:endParaRPr lang="en-US" sz="1600" dirty="0">
              <a:solidFill>
                <a:prstClr val="black"/>
              </a:solidFill>
              <a:latin typeface="Calibri"/>
            </a:endParaRPr>
          </a:p>
          <a:p>
            <a:pPr marL="285750" indent="-285750">
              <a:buFont typeface="Arial" panose="020B0604020202020204" pitchFamily="34" charset="0"/>
              <a:buChar char="•"/>
            </a:pPr>
            <a:r>
              <a:rPr lang="en-US" sz="1600" dirty="0">
                <a:solidFill>
                  <a:prstClr val="black"/>
                </a:solidFill>
                <a:latin typeface="Calibri"/>
              </a:rPr>
              <a:t>Application deadline: </a:t>
            </a:r>
            <a:r>
              <a:rPr lang="en-US" sz="1600" b="1" dirty="0">
                <a:solidFill>
                  <a:prstClr val="black"/>
                </a:solidFill>
                <a:highlight>
                  <a:srgbClr val="FFFF00"/>
                </a:highlight>
                <a:latin typeface="Calibri"/>
              </a:rPr>
              <a:t>TBD in early to mid October 2026 (but talk with a SA adviser before then!)</a:t>
            </a:r>
            <a:endParaRPr lang="en-US" sz="1600" b="1" dirty="0">
              <a:solidFill>
                <a:prstClr val="black"/>
              </a:solidFill>
              <a:latin typeface="Calibri"/>
            </a:endParaRPr>
          </a:p>
          <a:p>
            <a:pPr marL="285750" indent="-285750">
              <a:buFont typeface="Arial" panose="020B0604020202020204" pitchFamily="34" charset="0"/>
              <a:buChar char="•"/>
            </a:pPr>
            <a:endParaRPr lang="en-US" sz="1600" u="sng" dirty="0">
              <a:solidFill>
                <a:prstClr val="black"/>
              </a:solidFill>
              <a:latin typeface="Calibri"/>
            </a:endParaRPr>
          </a:p>
          <a:p>
            <a:pPr marL="285750" indent="-285750">
              <a:buFont typeface="Arial" panose="020B0604020202020204" pitchFamily="34" charset="0"/>
              <a:buChar char="•"/>
            </a:pPr>
            <a:r>
              <a:rPr lang="en-US" sz="1600" dirty="0">
                <a:solidFill>
                  <a:prstClr val="black"/>
                </a:solidFill>
                <a:latin typeface="Calibri"/>
              </a:rPr>
              <a:t>Important to start </a:t>
            </a:r>
            <a:r>
              <a:rPr lang="en-US" sz="1600" b="1" dirty="0">
                <a:solidFill>
                  <a:prstClr val="black"/>
                </a:solidFill>
                <a:latin typeface="Calibri"/>
              </a:rPr>
              <a:t>visa process </a:t>
            </a:r>
            <a:r>
              <a:rPr lang="en-US" sz="1600" dirty="0">
                <a:solidFill>
                  <a:prstClr val="black"/>
                </a:solidFill>
                <a:latin typeface="Calibri"/>
              </a:rPr>
              <a:t>early, as it is lengthy! </a:t>
            </a:r>
          </a:p>
          <a:p>
            <a:endParaRPr lang="en-US" sz="1600" dirty="0">
              <a:solidFill>
                <a:prstClr val="black"/>
              </a:solidFill>
              <a:latin typeface="Calibri"/>
            </a:endParaRPr>
          </a:p>
          <a:p>
            <a:pPr marL="285750" indent="-285750">
              <a:buFont typeface="Arial" panose="020B0604020202020204" pitchFamily="34" charset="0"/>
              <a:buChar char="•"/>
            </a:pPr>
            <a:r>
              <a:rPr lang="en-US" sz="1600" dirty="0">
                <a:solidFill>
                  <a:prstClr val="black"/>
                </a:solidFill>
                <a:latin typeface="Calibri"/>
              </a:rPr>
              <a:t>Semester dates (TBC): </a:t>
            </a:r>
            <a:r>
              <a:rPr lang="en-US" sz="1600" b="1" dirty="0">
                <a:solidFill>
                  <a:prstClr val="black"/>
                </a:solidFill>
                <a:latin typeface="Calibri"/>
              </a:rPr>
              <a:t>early February to mid-June 2027 </a:t>
            </a:r>
            <a:endParaRPr lang="en-US" sz="1600" dirty="0">
              <a:solidFill>
                <a:prstClr val="black"/>
              </a:solidFill>
              <a:latin typeface="Calibri"/>
            </a:endParaRPr>
          </a:p>
          <a:p>
            <a:endParaRPr lang="en-US" sz="1000" dirty="0">
              <a:solidFill>
                <a:prstClr val="black"/>
              </a:solidFill>
              <a:latin typeface="Calibri"/>
            </a:endParaRPr>
          </a:p>
        </p:txBody>
      </p:sp>
    </p:spTree>
    <p:extLst>
      <p:ext uri="{BB962C8B-B14F-4D97-AF65-F5344CB8AC3E}">
        <p14:creationId xmlns:p14="http://schemas.microsoft.com/office/powerpoint/2010/main" val="24703534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524000" y="0"/>
            <a:ext cx="9192208" cy="782216"/>
          </a:xfrm>
          <a:prstGeom prst="rect">
            <a:avLst/>
          </a:prstGeom>
          <a:solidFill>
            <a:schemeClr val="tx2">
              <a:lumMod val="40000"/>
              <a:lumOff val="60000"/>
              <a:alpha val="97000"/>
            </a:scheme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a:solidFill>
                  <a:srgbClr val="FFFFFF"/>
                </a:solidFill>
                <a:latin typeface="Calibri"/>
              </a:rPr>
              <a:t>Student Housing</a:t>
            </a:r>
            <a:endParaRPr lang="en-US" sz="3400" dirty="0">
              <a:solidFill>
                <a:srgbClr val="FFFFFF"/>
              </a:solidFill>
              <a:latin typeface="Calibri"/>
            </a:endParaRPr>
          </a:p>
        </p:txBody>
      </p:sp>
      <p:pic>
        <p:nvPicPr>
          <p:cNvPr id="1026" name="Picture 2">
            <a:extLst>
              <a:ext uri="{FF2B5EF4-FFF2-40B4-BE49-F238E27FC236}">
                <a16:creationId xmlns:a16="http://schemas.microsoft.com/office/drawing/2014/main" id="{AFAEEE08-178D-FD59-3B1C-7623B41A847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64713" y="4419600"/>
            <a:ext cx="3733800" cy="210220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D71A96C-E7F1-AEC9-5796-E343B5523EE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98513" y="2750716"/>
            <a:ext cx="3654215" cy="20574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68E0F558-2B8A-8CC0-7CD0-E5FF65C002A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50712" y="782216"/>
            <a:ext cx="2895601" cy="163028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he Rezident - Piet Dekker Architects">
            <a:extLst>
              <a:ext uri="{FF2B5EF4-FFF2-40B4-BE49-F238E27FC236}">
                <a16:creationId xmlns:a16="http://schemas.microsoft.com/office/drawing/2014/main" id="{47EDB02E-C1BC-9B1F-B2AA-B364D505065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9272" y="782216"/>
            <a:ext cx="4949505" cy="29972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4 ways you get more out of student living in Cape Town at The Rezident -  The REZident">
            <a:extLst>
              <a:ext uri="{FF2B5EF4-FFF2-40B4-BE49-F238E27FC236}">
                <a16:creationId xmlns:a16="http://schemas.microsoft.com/office/drawing/2014/main" id="{CA9FE429-A221-FFB5-5861-32102A2D254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3813" y="4123764"/>
            <a:ext cx="3048000" cy="203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98382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C03C0C-5E1D-E162-7C1F-3BDA8525A7DE}"/>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25792A32-49D0-3EF6-11F6-73495111B1BD}"/>
              </a:ext>
            </a:extLst>
          </p:cNvPr>
          <p:cNvSpPr/>
          <p:nvPr/>
        </p:nvSpPr>
        <p:spPr>
          <a:xfrm>
            <a:off x="1524000" y="782216"/>
            <a:ext cx="9144000" cy="607578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 name="Content Placeholder 2">
            <a:extLst>
              <a:ext uri="{FF2B5EF4-FFF2-40B4-BE49-F238E27FC236}">
                <a16:creationId xmlns:a16="http://schemas.microsoft.com/office/drawing/2014/main" id="{138086A8-E10C-4626-26D2-232F95892509}"/>
              </a:ext>
            </a:extLst>
          </p:cNvPr>
          <p:cNvSpPr>
            <a:spLocks noGrp="1"/>
          </p:cNvSpPr>
          <p:nvPr>
            <p:ph idx="1"/>
          </p:nvPr>
        </p:nvSpPr>
        <p:spPr>
          <a:xfrm>
            <a:off x="1612470" y="3505200"/>
            <a:ext cx="8801100" cy="4724400"/>
          </a:xfrm>
        </p:spPr>
        <p:txBody>
          <a:bodyPr>
            <a:noAutofit/>
          </a:bodyPr>
          <a:lstStyle/>
          <a:p>
            <a:r>
              <a:rPr lang="en-US" sz="1400" dirty="0"/>
              <a:t>“Studying abroad in Cape Town was one of the best decisions I've made at Princeton. Being away from the orange bubble presented a liberating challenge to learn more, see more, and do more in order to make the most of my time there. If you're considering studying abroad here or in general, my first piece of advice is to go for it.”</a:t>
            </a:r>
          </a:p>
          <a:p>
            <a:pPr marL="0" indent="0">
              <a:buNone/>
            </a:pPr>
            <a:endParaRPr lang="en-US" sz="1400" dirty="0"/>
          </a:p>
          <a:p>
            <a:r>
              <a:rPr lang="en-US" sz="1400" dirty="0"/>
              <a:t>“My experiences outside the classroom benefited me both personally and academically. I learned to push myself out of my comfort zone when meeting new people and gain confidence, and academically, I saw firsthand the value of interview-based research.” </a:t>
            </a:r>
          </a:p>
          <a:p>
            <a:endParaRPr lang="en-US" sz="1400" dirty="0"/>
          </a:p>
          <a:p>
            <a:r>
              <a:rPr lang="en-US" sz="1400" dirty="0"/>
              <a:t>“Cape Town is the most incredible place I've ever been in my life. It has astonishing natural beauty and also offers all the conveniences and fun of a big city. The people are amazingly friendly and laid back and you really are able to go to some genuinely jaw-dropping places and do incredible activities. Plus, the Ida Cooper program is a massive support who will help you through everything.” </a:t>
            </a:r>
          </a:p>
          <a:p>
            <a:endParaRPr lang="en-US" sz="1600" dirty="0"/>
          </a:p>
          <a:p>
            <a:endParaRPr lang="en-US" sz="1600" dirty="0"/>
          </a:p>
          <a:p>
            <a:endParaRPr lang="en-US" sz="1600" dirty="0"/>
          </a:p>
        </p:txBody>
      </p:sp>
      <p:sp>
        <p:nvSpPr>
          <p:cNvPr id="7" name="Title 1">
            <a:extLst>
              <a:ext uri="{FF2B5EF4-FFF2-40B4-BE49-F238E27FC236}">
                <a16:creationId xmlns:a16="http://schemas.microsoft.com/office/drawing/2014/main" id="{1FBE7DFC-65A7-591F-0776-45B2A7015F0D}"/>
              </a:ext>
            </a:extLst>
          </p:cNvPr>
          <p:cNvSpPr txBox="1">
            <a:spLocks/>
          </p:cNvSpPr>
          <p:nvPr/>
        </p:nvSpPr>
        <p:spPr>
          <a:xfrm>
            <a:off x="1524000" y="0"/>
            <a:ext cx="9192208" cy="782216"/>
          </a:xfrm>
          <a:prstGeom prst="rect">
            <a:avLst/>
          </a:prstGeom>
          <a:solidFill>
            <a:schemeClr val="tx2">
              <a:lumMod val="40000"/>
              <a:lumOff val="60000"/>
              <a:alpha val="97000"/>
            </a:scheme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a:solidFill>
                  <a:srgbClr val="FFFFFF"/>
                </a:solidFill>
                <a:latin typeface="Calibri"/>
              </a:rPr>
              <a:t>Student Testimonials</a:t>
            </a:r>
            <a:endParaRPr lang="en-US" sz="3400" dirty="0">
              <a:solidFill>
                <a:srgbClr val="FFFFFF"/>
              </a:solidFill>
              <a:latin typeface="Calibri"/>
            </a:endParaRPr>
          </a:p>
        </p:txBody>
      </p:sp>
      <p:pic>
        <p:nvPicPr>
          <p:cNvPr id="1028" name="Picture 4" descr="UCT_CapeTown">
            <a:extLst>
              <a:ext uri="{FF2B5EF4-FFF2-40B4-BE49-F238E27FC236}">
                <a16:creationId xmlns:a16="http://schemas.microsoft.com/office/drawing/2014/main" id="{ED8A1049-52C5-E9AA-8CA4-B7FA527B05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9267" y="1000708"/>
            <a:ext cx="4293466"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32385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581400" y="0"/>
            <a:ext cx="7223760" cy="7017306"/>
          </a:xfrm>
          <a:prstGeom prst="rect">
            <a:avLst/>
          </a:prstGeom>
          <a:solidFill>
            <a:schemeClr val="accent1">
              <a:lumMod val="60000"/>
              <a:lumOff val="40000"/>
            </a:schemeClr>
          </a:solidFill>
        </p:spPr>
        <p:txBody>
          <a:bodyPr wrap="square" rtlCol="0">
            <a:spAutoFit/>
          </a:bodyPr>
          <a:lstStyle/>
          <a:p>
            <a:endParaRPr lang="en-US" dirty="0">
              <a:solidFill>
                <a:prstClr val="black"/>
              </a:solidFill>
              <a:latin typeface="Calibri"/>
            </a:endParaRPr>
          </a:p>
          <a:p>
            <a:endParaRPr lang="en-US" dirty="0">
              <a:solidFill>
                <a:prstClr val="black"/>
              </a:solidFill>
              <a:latin typeface="Calibri"/>
            </a:endParaRPr>
          </a:p>
          <a:p>
            <a:endParaRPr lang="en-US" dirty="0">
              <a:solidFill>
                <a:prstClr val="black"/>
              </a:solidFill>
              <a:latin typeface="Calibri"/>
            </a:endParaRPr>
          </a:p>
          <a:p>
            <a:endParaRPr lang="en-US" dirty="0">
              <a:solidFill>
                <a:prstClr val="black"/>
              </a:solidFill>
              <a:latin typeface="Calibri"/>
            </a:endParaRPr>
          </a:p>
          <a:p>
            <a:endParaRPr lang="en-US" dirty="0">
              <a:solidFill>
                <a:prstClr val="black"/>
              </a:solidFill>
              <a:latin typeface="Calibri"/>
            </a:endParaRPr>
          </a:p>
          <a:p>
            <a:endParaRPr lang="en-US" dirty="0">
              <a:solidFill>
                <a:prstClr val="black"/>
              </a:solidFill>
              <a:latin typeface="Calibri"/>
            </a:endParaRPr>
          </a:p>
          <a:p>
            <a:endParaRPr lang="en-US" dirty="0">
              <a:solidFill>
                <a:prstClr val="black"/>
              </a:solidFill>
              <a:latin typeface="Calibri"/>
            </a:endParaRPr>
          </a:p>
          <a:p>
            <a:endParaRPr lang="en-US" dirty="0">
              <a:solidFill>
                <a:prstClr val="black"/>
              </a:solidFill>
              <a:latin typeface="Calibri"/>
            </a:endParaRPr>
          </a:p>
          <a:p>
            <a:endParaRPr lang="en-US" dirty="0">
              <a:solidFill>
                <a:prstClr val="black"/>
              </a:solidFill>
              <a:latin typeface="Calibri"/>
            </a:endParaRPr>
          </a:p>
          <a:p>
            <a:endParaRPr lang="en-US" dirty="0">
              <a:solidFill>
                <a:prstClr val="black"/>
              </a:solidFill>
              <a:latin typeface="Calibri"/>
            </a:endParaRPr>
          </a:p>
          <a:p>
            <a:endParaRPr lang="en-US" dirty="0">
              <a:solidFill>
                <a:prstClr val="black"/>
              </a:solidFill>
              <a:latin typeface="Calibri"/>
            </a:endParaRPr>
          </a:p>
          <a:p>
            <a:endParaRPr lang="en-US" dirty="0">
              <a:solidFill>
                <a:prstClr val="black"/>
              </a:solidFill>
              <a:latin typeface="Calibri"/>
            </a:endParaRPr>
          </a:p>
          <a:p>
            <a:endParaRPr lang="en-US" dirty="0">
              <a:solidFill>
                <a:prstClr val="black"/>
              </a:solidFill>
              <a:latin typeface="Calibri"/>
            </a:endParaRPr>
          </a:p>
          <a:p>
            <a:endParaRPr lang="en-US" dirty="0">
              <a:solidFill>
                <a:prstClr val="black"/>
              </a:solidFill>
              <a:latin typeface="Calibri"/>
            </a:endParaRPr>
          </a:p>
          <a:p>
            <a:endParaRPr lang="en-US" dirty="0">
              <a:solidFill>
                <a:prstClr val="black"/>
              </a:solidFill>
              <a:latin typeface="Calibri"/>
            </a:endParaRPr>
          </a:p>
          <a:p>
            <a:endParaRPr lang="en-US" dirty="0">
              <a:solidFill>
                <a:prstClr val="black"/>
              </a:solidFill>
              <a:latin typeface="Calibri"/>
            </a:endParaRPr>
          </a:p>
          <a:p>
            <a:endParaRPr lang="en-US" dirty="0">
              <a:solidFill>
                <a:prstClr val="black"/>
              </a:solidFill>
              <a:latin typeface="Calibri"/>
            </a:endParaRPr>
          </a:p>
          <a:p>
            <a:endParaRPr lang="en-US" dirty="0">
              <a:solidFill>
                <a:prstClr val="black"/>
              </a:solidFill>
              <a:latin typeface="Calibri"/>
            </a:endParaRPr>
          </a:p>
          <a:p>
            <a:endParaRPr lang="en-US" dirty="0">
              <a:solidFill>
                <a:prstClr val="black"/>
              </a:solidFill>
              <a:latin typeface="Calibri"/>
            </a:endParaRPr>
          </a:p>
          <a:p>
            <a:endParaRPr lang="en-US" dirty="0">
              <a:solidFill>
                <a:prstClr val="black"/>
              </a:solidFill>
              <a:latin typeface="Calibri"/>
            </a:endParaRPr>
          </a:p>
          <a:p>
            <a:endParaRPr lang="en-US" dirty="0">
              <a:solidFill>
                <a:prstClr val="black"/>
              </a:solidFill>
              <a:latin typeface="Calibri"/>
            </a:endParaRPr>
          </a:p>
          <a:p>
            <a:endParaRPr lang="en-US" dirty="0">
              <a:solidFill>
                <a:prstClr val="black"/>
              </a:solidFill>
              <a:latin typeface="Calibri"/>
            </a:endParaRPr>
          </a:p>
          <a:p>
            <a:endParaRPr lang="en-US" dirty="0">
              <a:solidFill>
                <a:prstClr val="black"/>
              </a:solidFill>
              <a:latin typeface="Calibri"/>
            </a:endParaRPr>
          </a:p>
          <a:p>
            <a:endParaRPr lang="en-US" dirty="0">
              <a:solidFill>
                <a:prstClr val="black"/>
              </a:solidFill>
              <a:latin typeface="Calibri"/>
            </a:endParaRPr>
          </a:p>
          <a:p>
            <a:endParaRPr lang="en-US" dirty="0">
              <a:solidFill>
                <a:prstClr val="black"/>
              </a:solidFill>
              <a:latin typeface="Calibri"/>
            </a:endParaRPr>
          </a:p>
        </p:txBody>
      </p:sp>
      <p:sp>
        <p:nvSpPr>
          <p:cNvPr id="5" name="Rectangle 3"/>
          <p:cNvSpPr txBox="1">
            <a:spLocks noChangeArrowheads="1"/>
          </p:cNvSpPr>
          <p:nvPr/>
        </p:nvSpPr>
        <p:spPr>
          <a:xfrm>
            <a:off x="4495800" y="1143000"/>
            <a:ext cx="6172200" cy="5715000"/>
          </a:xfrm>
          <a:prstGeom prst="rect">
            <a:avLst/>
          </a:prstGeom>
        </p:spPr>
        <p:txBody>
          <a:bodyPr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defRPr/>
            </a:pPr>
            <a:r>
              <a:rPr lang="en-US" sz="2000" b="1" dirty="0">
                <a:solidFill>
                  <a:prstClr val="black"/>
                </a:solidFill>
                <a:latin typeface="Calibri"/>
              </a:rPr>
              <a:t>Eligibility</a:t>
            </a:r>
          </a:p>
          <a:p>
            <a:pPr lvl="1">
              <a:lnSpc>
                <a:spcPct val="90000"/>
              </a:lnSpc>
              <a:buFont typeface="Courier New"/>
              <a:buChar char="o"/>
              <a:defRPr/>
            </a:pPr>
            <a:r>
              <a:rPr lang="en-US" sz="1800" dirty="0">
                <a:solidFill>
                  <a:prstClr val="black"/>
                </a:solidFill>
                <a:latin typeface="Calibri"/>
              </a:rPr>
              <a:t>Junior SPIA status  </a:t>
            </a:r>
          </a:p>
          <a:p>
            <a:pPr lvl="1">
              <a:lnSpc>
                <a:spcPct val="90000"/>
              </a:lnSpc>
              <a:buFont typeface="Courier New"/>
              <a:buChar char="o"/>
              <a:defRPr/>
            </a:pPr>
            <a:r>
              <a:rPr lang="en-US" sz="1800" dirty="0">
                <a:solidFill>
                  <a:prstClr val="black"/>
                </a:solidFill>
                <a:latin typeface="Calibri"/>
              </a:rPr>
              <a:t>At least B average for previous academic year (but some programs may require higher)</a:t>
            </a:r>
          </a:p>
          <a:p>
            <a:pPr lvl="1">
              <a:lnSpc>
                <a:spcPct val="90000"/>
              </a:lnSpc>
              <a:buFont typeface="Courier New"/>
              <a:buChar char="o"/>
              <a:defRPr/>
            </a:pPr>
            <a:r>
              <a:rPr lang="en-US" sz="1800" dirty="0">
                <a:solidFill>
                  <a:prstClr val="black"/>
                </a:solidFill>
                <a:latin typeface="Calibri"/>
              </a:rPr>
              <a:t>Good disciplinary and academic standing</a:t>
            </a:r>
          </a:p>
          <a:p>
            <a:pPr marL="0" indent="0">
              <a:lnSpc>
                <a:spcPct val="90000"/>
              </a:lnSpc>
              <a:buNone/>
              <a:defRPr/>
            </a:pPr>
            <a:endParaRPr lang="en-US" sz="1200" dirty="0">
              <a:solidFill>
                <a:prstClr val="black"/>
              </a:solidFill>
              <a:latin typeface="Calibri"/>
            </a:endParaRPr>
          </a:p>
          <a:p>
            <a:pPr>
              <a:lnSpc>
                <a:spcPct val="90000"/>
              </a:lnSpc>
              <a:defRPr/>
            </a:pPr>
            <a:r>
              <a:rPr lang="en-US" sz="2000" b="1" dirty="0">
                <a:solidFill>
                  <a:prstClr val="black"/>
                </a:solidFill>
                <a:latin typeface="Calibri"/>
              </a:rPr>
              <a:t>Academics Abroad</a:t>
            </a:r>
          </a:p>
          <a:p>
            <a:pPr lvl="1">
              <a:lnSpc>
                <a:spcPct val="90000"/>
              </a:lnSpc>
              <a:buFont typeface="Courier New" panose="02070309020205020404" pitchFamily="49" charset="0"/>
              <a:buChar char="o"/>
              <a:defRPr/>
            </a:pPr>
            <a:r>
              <a:rPr lang="en-US" sz="1800" dirty="0">
                <a:solidFill>
                  <a:prstClr val="black"/>
                </a:solidFill>
                <a:latin typeface="Calibri"/>
              </a:rPr>
              <a:t>Enroll in a full course load (varies by program)</a:t>
            </a:r>
          </a:p>
          <a:p>
            <a:pPr lvl="1">
              <a:lnSpc>
                <a:spcPct val="90000"/>
              </a:lnSpc>
              <a:buFont typeface="Courier New" panose="02070309020205020404" pitchFamily="49" charset="0"/>
              <a:buChar char="o"/>
              <a:defRPr/>
            </a:pPr>
            <a:r>
              <a:rPr lang="en-US" sz="1800" dirty="0">
                <a:solidFill>
                  <a:prstClr val="black"/>
                </a:solidFill>
                <a:latin typeface="Calibri"/>
              </a:rPr>
              <a:t>Courses may fulfill departmental, certificate, distribution requirements or elective credits (all need to be pre-approved)</a:t>
            </a:r>
          </a:p>
          <a:p>
            <a:pPr lvl="1">
              <a:lnSpc>
                <a:spcPct val="90000"/>
              </a:lnSpc>
              <a:buFont typeface="Courier New" panose="02070309020205020404" pitchFamily="49" charset="0"/>
              <a:buChar char="o"/>
              <a:defRPr/>
            </a:pPr>
            <a:r>
              <a:rPr lang="en-US" sz="1800" dirty="0">
                <a:solidFill>
                  <a:prstClr val="black"/>
                </a:solidFill>
                <a:latin typeface="Calibri"/>
              </a:rPr>
              <a:t>Transfer credit for courses taken abroad, provided you earn a D or better</a:t>
            </a:r>
          </a:p>
          <a:p>
            <a:pPr lvl="2">
              <a:lnSpc>
                <a:spcPct val="90000"/>
              </a:lnSpc>
              <a:buFont typeface="Courier New" panose="02070309020205020404" pitchFamily="49" charset="0"/>
              <a:buChar char="o"/>
              <a:defRPr/>
            </a:pPr>
            <a:r>
              <a:rPr lang="en-US" sz="1400" dirty="0">
                <a:solidFill>
                  <a:prstClr val="black"/>
                </a:solidFill>
                <a:latin typeface="Calibri"/>
              </a:rPr>
              <a:t>Task Force will be given Princeton letter grade and Princeton credit</a:t>
            </a:r>
          </a:p>
          <a:p>
            <a:pPr lvl="2">
              <a:lnSpc>
                <a:spcPct val="90000"/>
              </a:lnSpc>
              <a:buFont typeface="Courier New" panose="02070309020205020404" pitchFamily="49" charset="0"/>
              <a:buChar char="o"/>
              <a:defRPr/>
            </a:pPr>
            <a:r>
              <a:rPr lang="en-US" sz="1400" dirty="0">
                <a:solidFill>
                  <a:prstClr val="black"/>
                </a:solidFill>
                <a:latin typeface="Calibri"/>
              </a:rPr>
              <a:t>Task Force will be completed </a:t>
            </a:r>
            <a:r>
              <a:rPr lang="en-US" sz="1400" i="1" dirty="0">
                <a:solidFill>
                  <a:prstClr val="black"/>
                </a:solidFill>
                <a:latin typeface="Calibri"/>
              </a:rPr>
              <a:t>in addition to </a:t>
            </a:r>
            <a:r>
              <a:rPr lang="en-US" sz="1400" dirty="0">
                <a:solidFill>
                  <a:prstClr val="black"/>
                </a:solidFill>
                <a:latin typeface="Calibri"/>
              </a:rPr>
              <a:t>full- time coursework</a:t>
            </a:r>
          </a:p>
          <a:p>
            <a:pPr marL="914400" lvl="2" indent="0">
              <a:lnSpc>
                <a:spcPct val="90000"/>
              </a:lnSpc>
              <a:buNone/>
              <a:defRPr/>
            </a:pPr>
            <a:endParaRPr lang="en-US" sz="1200" dirty="0">
              <a:solidFill>
                <a:prstClr val="black"/>
              </a:solidFill>
              <a:latin typeface="Calibri"/>
            </a:endParaRPr>
          </a:p>
          <a:p>
            <a:pPr>
              <a:lnSpc>
                <a:spcPct val="90000"/>
              </a:lnSpc>
              <a:defRPr/>
            </a:pPr>
            <a:r>
              <a:rPr lang="en-US" sz="2000" dirty="0">
                <a:solidFill>
                  <a:prstClr val="black"/>
                </a:solidFill>
                <a:latin typeface="Calibri"/>
              </a:rPr>
              <a:t>All </a:t>
            </a:r>
            <a:r>
              <a:rPr lang="en-US" sz="2000" b="1" dirty="0">
                <a:solidFill>
                  <a:prstClr val="black"/>
                </a:solidFill>
                <a:latin typeface="Calibri"/>
              </a:rPr>
              <a:t>financial aid </a:t>
            </a:r>
            <a:r>
              <a:rPr lang="en-US" sz="2000" dirty="0">
                <a:solidFill>
                  <a:prstClr val="black"/>
                </a:solidFill>
                <a:latin typeface="Calibri"/>
              </a:rPr>
              <a:t>travels with you</a:t>
            </a:r>
          </a:p>
          <a:p>
            <a:pPr lvl="1">
              <a:lnSpc>
                <a:spcPct val="90000"/>
              </a:lnSpc>
              <a:defRPr/>
            </a:pPr>
            <a:r>
              <a:rPr lang="en-US" sz="1600" dirty="0">
                <a:solidFill>
                  <a:prstClr val="black"/>
                </a:solidFill>
                <a:latin typeface="Calibri"/>
              </a:rPr>
              <a:t>Adjusted up or down depending on actual cost of attendance</a:t>
            </a:r>
          </a:p>
          <a:p>
            <a:pPr lvl="1">
              <a:lnSpc>
                <a:spcPct val="90000"/>
              </a:lnSpc>
              <a:defRPr/>
            </a:pPr>
            <a:r>
              <a:rPr lang="en-US" sz="1600" dirty="0">
                <a:solidFill>
                  <a:prstClr val="black"/>
                </a:solidFill>
                <a:latin typeface="Calibri"/>
              </a:rPr>
              <a:t>Family contribution (if any) remains the same</a:t>
            </a:r>
          </a:p>
        </p:txBody>
      </p:sp>
      <p:sp>
        <p:nvSpPr>
          <p:cNvPr id="11" name="Title 1"/>
          <p:cNvSpPr>
            <a:spLocks noGrp="1"/>
          </p:cNvSpPr>
          <p:nvPr>
            <p:ph type="title"/>
          </p:nvPr>
        </p:nvSpPr>
        <p:spPr>
          <a:xfrm>
            <a:off x="4343400" y="76200"/>
            <a:ext cx="6461760" cy="868362"/>
          </a:xfrm>
          <a:solidFill>
            <a:schemeClr val="accent6"/>
          </a:solidFill>
        </p:spPr>
        <p:txBody>
          <a:bodyPr/>
          <a:lstStyle/>
          <a:p>
            <a:r>
              <a:rPr lang="en-US" b="1" dirty="0"/>
              <a:t>Semester study abroad</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2550" r="56619"/>
          <a:stretch/>
        </p:blipFill>
        <p:spPr>
          <a:xfrm>
            <a:off x="1524000" y="-786"/>
            <a:ext cx="2819400" cy="6858786"/>
          </a:xfrm>
          <a:prstGeom prst="rect">
            <a:avLst/>
          </a:prstGeom>
        </p:spPr>
      </p:pic>
    </p:spTree>
    <p:extLst>
      <p:ext uri="{BB962C8B-B14F-4D97-AF65-F5344CB8AC3E}">
        <p14:creationId xmlns:p14="http://schemas.microsoft.com/office/powerpoint/2010/main" val="3700442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13" end="1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444240" y="0"/>
            <a:ext cx="7223760" cy="7017306"/>
          </a:xfrm>
          <a:prstGeom prst="rect">
            <a:avLst/>
          </a:prstGeom>
          <a:solidFill>
            <a:schemeClr val="accent1">
              <a:lumMod val="60000"/>
              <a:lumOff val="40000"/>
            </a:schemeClr>
          </a:solidFill>
        </p:spPr>
        <p:txBody>
          <a:bodyPr wrap="square" rtlCol="0">
            <a:spAutoFit/>
          </a:bodyPr>
          <a:lstStyle/>
          <a:p>
            <a:endParaRPr lang="en-US" dirty="0">
              <a:solidFill>
                <a:prstClr val="black"/>
              </a:solidFill>
              <a:latin typeface="Calibri"/>
            </a:endParaRPr>
          </a:p>
          <a:p>
            <a:endParaRPr lang="en-US" dirty="0">
              <a:solidFill>
                <a:prstClr val="black"/>
              </a:solidFill>
              <a:latin typeface="Calibri"/>
            </a:endParaRPr>
          </a:p>
          <a:p>
            <a:endParaRPr lang="en-US" dirty="0">
              <a:solidFill>
                <a:prstClr val="black"/>
              </a:solidFill>
              <a:latin typeface="Calibri"/>
            </a:endParaRPr>
          </a:p>
          <a:p>
            <a:endParaRPr lang="en-US" dirty="0">
              <a:solidFill>
                <a:prstClr val="black"/>
              </a:solidFill>
              <a:latin typeface="Calibri"/>
            </a:endParaRPr>
          </a:p>
          <a:p>
            <a:endParaRPr lang="en-US" dirty="0">
              <a:solidFill>
                <a:prstClr val="black"/>
              </a:solidFill>
              <a:latin typeface="Calibri"/>
            </a:endParaRPr>
          </a:p>
          <a:p>
            <a:endParaRPr lang="en-US" dirty="0">
              <a:solidFill>
                <a:prstClr val="black"/>
              </a:solidFill>
              <a:latin typeface="Calibri"/>
            </a:endParaRPr>
          </a:p>
          <a:p>
            <a:endParaRPr lang="en-US" dirty="0">
              <a:solidFill>
                <a:prstClr val="black"/>
              </a:solidFill>
              <a:latin typeface="Calibri"/>
            </a:endParaRPr>
          </a:p>
          <a:p>
            <a:endParaRPr lang="en-US" dirty="0">
              <a:solidFill>
                <a:prstClr val="black"/>
              </a:solidFill>
              <a:latin typeface="Calibri"/>
            </a:endParaRPr>
          </a:p>
          <a:p>
            <a:endParaRPr lang="en-US" dirty="0">
              <a:solidFill>
                <a:prstClr val="black"/>
              </a:solidFill>
              <a:latin typeface="Calibri"/>
            </a:endParaRPr>
          </a:p>
          <a:p>
            <a:endParaRPr lang="en-US" dirty="0">
              <a:solidFill>
                <a:prstClr val="black"/>
              </a:solidFill>
              <a:latin typeface="Calibri"/>
            </a:endParaRPr>
          </a:p>
          <a:p>
            <a:endParaRPr lang="en-US" dirty="0">
              <a:solidFill>
                <a:prstClr val="black"/>
              </a:solidFill>
              <a:latin typeface="Calibri"/>
            </a:endParaRPr>
          </a:p>
          <a:p>
            <a:endParaRPr lang="en-US" dirty="0">
              <a:solidFill>
                <a:prstClr val="black"/>
              </a:solidFill>
              <a:latin typeface="Calibri"/>
            </a:endParaRPr>
          </a:p>
          <a:p>
            <a:endParaRPr lang="en-US" dirty="0">
              <a:solidFill>
                <a:prstClr val="black"/>
              </a:solidFill>
              <a:latin typeface="Calibri"/>
            </a:endParaRPr>
          </a:p>
          <a:p>
            <a:endParaRPr lang="en-US" dirty="0">
              <a:solidFill>
                <a:prstClr val="black"/>
              </a:solidFill>
              <a:latin typeface="Calibri"/>
            </a:endParaRPr>
          </a:p>
          <a:p>
            <a:endParaRPr lang="en-US" dirty="0">
              <a:solidFill>
                <a:prstClr val="black"/>
              </a:solidFill>
              <a:latin typeface="Calibri"/>
            </a:endParaRPr>
          </a:p>
          <a:p>
            <a:endParaRPr lang="en-US" dirty="0">
              <a:solidFill>
                <a:prstClr val="black"/>
              </a:solidFill>
              <a:latin typeface="Calibri"/>
            </a:endParaRPr>
          </a:p>
          <a:p>
            <a:endParaRPr lang="en-US" dirty="0">
              <a:solidFill>
                <a:prstClr val="black"/>
              </a:solidFill>
              <a:latin typeface="Calibri"/>
            </a:endParaRPr>
          </a:p>
          <a:p>
            <a:endParaRPr lang="en-US" dirty="0">
              <a:solidFill>
                <a:prstClr val="black"/>
              </a:solidFill>
              <a:latin typeface="Calibri"/>
            </a:endParaRPr>
          </a:p>
          <a:p>
            <a:endParaRPr lang="en-US" dirty="0">
              <a:solidFill>
                <a:prstClr val="black"/>
              </a:solidFill>
              <a:latin typeface="Calibri"/>
            </a:endParaRPr>
          </a:p>
          <a:p>
            <a:endParaRPr lang="en-US" dirty="0">
              <a:solidFill>
                <a:prstClr val="black"/>
              </a:solidFill>
              <a:latin typeface="Calibri"/>
            </a:endParaRPr>
          </a:p>
          <a:p>
            <a:endParaRPr lang="en-US" dirty="0">
              <a:solidFill>
                <a:prstClr val="black"/>
              </a:solidFill>
              <a:latin typeface="Calibri"/>
            </a:endParaRPr>
          </a:p>
          <a:p>
            <a:endParaRPr lang="en-US" dirty="0">
              <a:solidFill>
                <a:prstClr val="black"/>
              </a:solidFill>
              <a:latin typeface="Calibri"/>
            </a:endParaRPr>
          </a:p>
          <a:p>
            <a:endParaRPr lang="en-US" dirty="0">
              <a:solidFill>
                <a:prstClr val="black"/>
              </a:solidFill>
              <a:latin typeface="Calibri"/>
            </a:endParaRPr>
          </a:p>
          <a:p>
            <a:endParaRPr lang="en-US" dirty="0">
              <a:solidFill>
                <a:prstClr val="black"/>
              </a:solidFill>
              <a:latin typeface="Calibri"/>
            </a:endParaRPr>
          </a:p>
          <a:p>
            <a:endParaRPr lang="en-US" dirty="0">
              <a:solidFill>
                <a:prstClr val="black"/>
              </a:solidFill>
              <a:latin typeface="Calibri"/>
            </a:endParaRPr>
          </a:p>
        </p:txBody>
      </p:sp>
      <p:sp>
        <p:nvSpPr>
          <p:cNvPr id="5" name="Rectangle 3"/>
          <p:cNvSpPr txBox="1">
            <a:spLocks noChangeArrowheads="1"/>
          </p:cNvSpPr>
          <p:nvPr/>
        </p:nvSpPr>
        <p:spPr>
          <a:xfrm>
            <a:off x="4495800" y="762000"/>
            <a:ext cx="5638800" cy="6248400"/>
          </a:xfrm>
          <a:prstGeom prst="rect">
            <a:avLst/>
          </a:prstGeom>
        </p:spPr>
        <p:txBody>
          <a:bodyPr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buNone/>
              <a:defRPr/>
            </a:pPr>
            <a:endParaRPr lang="en-US" sz="1000" dirty="0">
              <a:solidFill>
                <a:prstClr val="black"/>
              </a:solidFill>
              <a:latin typeface="Calibri"/>
            </a:endParaRPr>
          </a:p>
          <a:p>
            <a:pPr>
              <a:lnSpc>
                <a:spcPct val="90000"/>
              </a:lnSpc>
              <a:spcBef>
                <a:spcPts val="0"/>
              </a:spcBef>
              <a:defRPr/>
            </a:pPr>
            <a:r>
              <a:rPr lang="en-US" sz="1600" dirty="0">
                <a:solidFill>
                  <a:prstClr val="black"/>
                </a:solidFill>
                <a:latin typeface="Calibri"/>
              </a:rPr>
              <a:t>Meet with a SA adviser (program-based) if you have any questions or concerns</a:t>
            </a:r>
          </a:p>
          <a:p>
            <a:pPr lvl="1">
              <a:lnSpc>
                <a:spcPct val="90000"/>
              </a:lnSpc>
              <a:spcBef>
                <a:spcPts val="0"/>
              </a:spcBef>
              <a:defRPr/>
            </a:pPr>
            <a:r>
              <a:rPr lang="en-US" sz="1600" dirty="0">
                <a:solidFill>
                  <a:prstClr val="black"/>
                </a:solidFill>
                <a:latin typeface="Calibri"/>
              </a:rPr>
              <a:t>Schedule in Bookings</a:t>
            </a:r>
          </a:p>
          <a:p>
            <a:pPr lvl="1">
              <a:lnSpc>
                <a:spcPct val="90000"/>
              </a:lnSpc>
              <a:spcBef>
                <a:spcPts val="0"/>
              </a:spcBef>
              <a:defRPr/>
            </a:pPr>
            <a:r>
              <a:rPr lang="en-US" sz="1600" b="1" dirty="0">
                <a:solidFill>
                  <a:prstClr val="black"/>
                </a:solidFill>
                <a:latin typeface="Calibri"/>
              </a:rPr>
              <a:t>Jordan Zilla: </a:t>
            </a:r>
            <a:r>
              <a:rPr lang="en-US" sz="1600" dirty="0">
                <a:solidFill>
                  <a:prstClr val="black"/>
                </a:solidFill>
                <a:latin typeface="Calibri"/>
              </a:rPr>
              <a:t>UCT</a:t>
            </a:r>
          </a:p>
          <a:p>
            <a:pPr>
              <a:lnSpc>
                <a:spcPct val="90000"/>
              </a:lnSpc>
              <a:spcBef>
                <a:spcPts val="0"/>
              </a:spcBef>
              <a:defRPr/>
            </a:pPr>
            <a:r>
              <a:rPr lang="en-US" sz="1600" dirty="0">
                <a:solidFill>
                  <a:prstClr val="black"/>
                </a:solidFill>
                <a:latin typeface="Calibri"/>
              </a:rPr>
              <a:t>Complete an online application in GPS at </a:t>
            </a:r>
            <a:r>
              <a:rPr lang="en-US" sz="1600" b="1" dirty="0">
                <a:solidFill>
                  <a:srgbClr val="DA5E26"/>
                </a:solidFill>
                <a:latin typeface="Calibri"/>
              </a:rPr>
              <a:t>gps.princeton.edu</a:t>
            </a:r>
            <a:r>
              <a:rPr lang="en-US" sz="1600" b="1" dirty="0">
                <a:solidFill>
                  <a:prstClr val="white"/>
                </a:solidFill>
                <a:latin typeface="Calibri"/>
              </a:rPr>
              <a:t> </a:t>
            </a:r>
            <a:r>
              <a:rPr lang="en-US" sz="1600" dirty="0">
                <a:solidFill>
                  <a:srgbClr val="000000"/>
                </a:solidFill>
                <a:latin typeface="Calibri"/>
              </a:rPr>
              <a:t>by these deadlines:</a:t>
            </a:r>
          </a:p>
          <a:p>
            <a:pPr lvl="1">
              <a:lnSpc>
                <a:spcPct val="90000"/>
              </a:lnSpc>
              <a:spcBef>
                <a:spcPts val="0"/>
              </a:spcBef>
              <a:defRPr/>
            </a:pPr>
            <a:r>
              <a:rPr lang="en-US" sz="1600" b="1" dirty="0">
                <a:solidFill>
                  <a:srgbClr val="DA5E26"/>
                </a:solidFill>
                <a:latin typeface="Calibri"/>
              </a:rPr>
              <a:t>UCT:  early October (DATE TBD), 2026</a:t>
            </a:r>
          </a:p>
          <a:p>
            <a:pPr>
              <a:lnSpc>
                <a:spcPct val="90000"/>
              </a:lnSpc>
              <a:defRPr/>
            </a:pPr>
            <a:r>
              <a:rPr lang="en-US" sz="1600" dirty="0">
                <a:solidFill>
                  <a:prstClr val="black"/>
                </a:solidFill>
                <a:latin typeface="Calibri"/>
              </a:rPr>
              <a:t>Complete the application on the host website </a:t>
            </a:r>
            <a:r>
              <a:rPr lang="en-US" sz="1600" u="sng" dirty="0">
                <a:solidFill>
                  <a:prstClr val="black"/>
                </a:solidFill>
                <a:latin typeface="Calibri"/>
              </a:rPr>
              <a:t>in addition </a:t>
            </a:r>
            <a:r>
              <a:rPr lang="en-US" sz="1600" dirty="0">
                <a:solidFill>
                  <a:prstClr val="black"/>
                </a:solidFill>
                <a:latin typeface="Calibri"/>
              </a:rPr>
              <a:t>to the GPS application:</a:t>
            </a:r>
          </a:p>
          <a:p>
            <a:pPr lvl="1">
              <a:lnSpc>
                <a:spcPct val="90000"/>
              </a:lnSpc>
              <a:buFont typeface="Courier New" panose="02070309020205020404" pitchFamily="49" charset="0"/>
              <a:buChar char="o"/>
              <a:defRPr/>
            </a:pPr>
            <a:r>
              <a:rPr lang="en-US" sz="1600" dirty="0">
                <a:solidFill>
                  <a:prstClr val="black"/>
                </a:solidFill>
                <a:latin typeface="Calibri"/>
              </a:rPr>
              <a:t>Application requirements vary by program, but may include:</a:t>
            </a:r>
          </a:p>
          <a:p>
            <a:pPr lvl="2">
              <a:lnSpc>
                <a:spcPct val="90000"/>
              </a:lnSpc>
              <a:buFont typeface="Courier New" panose="02070309020205020404" pitchFamily="49" charset="0"/>
              <a:buChar char="o"/>
              <a:defRPr/>
            </a:pPr>
            <a:r>
              <a:rPr lang="en-US" sz="1600" dirty="0">
                <a:solidFill>
                  <a:prstClr val="black"/>
                </a:solidFill>
                <a:latin typeface="Calibri"/>
              </a:rPr>
              <a:t>Official transcript(s)</a:t>
            </a:r>
          </a:p>
          <a:p>
            <a:pPr lvl="2">
              <a:lnSpc>
                <a:spcPct val="90000"/>
              </a:lnSpc>
              <a:buFont typeface="Courier New" panose="02070309020205020404" pitchFamily="49" charset="0"/>
              <a:buChar char="o"/>
              <a:defRPr/>
            </a:pPr>
            <a:r>
              <a:rPr lang="en-US" sz="1600" dirty="0">
                <a:solidFill>
                  <a:prstClr val="black"/>
                </a:solidFill>
                <a:latin typeface="Calibri"/>
              </a:rPr>
              <a:t>Personal statement</a:t>
            </a:r>
          </a:p>
          <a:p>
            <a:pPr lvl="2">
              <a:lnSpc>
                <a:spcPct val="90000"/>
              </a:lnSpc>
              <a:buFont typeface="Courier New" panose="02070309020205020404" pitchFamily="49" charset="0"/>
              <a:buChar char="o"/>
              <a:defRPr/>
            </a:pPr>
            <a:r>
              <a:rPr lang="en-US" sz="1600" dirty="0">
                <a:solidFill>
                  <a:prstClr val="black"/>
                </a:solidFill>
                <a:latin typeface="Calibri"/>
              </a:rPr>
              <a:t>CV/resume</a:t>
            </a:r>
          </a:p>
          <a:p>
            <a:pPr lvl="2">
              <a:lnSpc>
                <a:spcPct val="90000"/>
              </a:lnSpc>
              <a:buFont typeface="Courier New" panose="02070309020205020404" pitchFamily="49" charset="0"/>
              <a:buChar char="o"/>
              <a:defRPr/>
            </a:pPr>
            <a:r>
              <a:rPr lang="en-US" sz="1600" dirty="0">
                <a:solidFill>
                  <a:prstClr val="black"/>
                </a:solidFill>
                <a:latin typeface="Calibri"/>
              </a:rPr>
              <a:t>Initial course selection</a:t>
            </a:r>
          </a:p>
          <a:p>
            <a:pPr lvl="2">
              <a:lnSpc>
                <a:spcPct val="90000"/>
              </a:lnSpc>
              <a:buFont typeface="Courier New" panose="02070309020205020404" pitchFamily="49" charset="0"/>
              <a:buChar char="o"/>
              <a:defRPr/>
            </a:pPr>
            <a:r>
              <a:rPr lang="en-US" sz="1600" dirty="0">
                <a:solidFill>
                  <a:prstClr val="black"/>
                </a:solidFill>
                <a:latin typeface="Calibri"/>
              </a:rPr>
              <a:t>Academic reference(s)</a:t>
            </a:r>
          </a:p>
          <a:p>
            <a:pPr lvl="2">
              <a:lnSpc>
                <a:spcPct val="90000"/>
              </a:lnSpc>
              <a:buFont typeface="Courier New" panose="02070309020205020404" pitchFamily="49" charset="0"/>
              <a:buChar char="o"/>
              <a:defRPr/>
            </a:pPr>
            <a:r>
              <a:rPr lang="en-US" sz="1600" dirty="0">
                <a:solidFill>
                  <a:prstClr val="black"/>
                </a:solidFill>
                <a:latin typeface="Calibri"/>
              </a:rPr>
              <a:t>Application form and any special supplementary documents</a:t>
            </a:r>
          </a:p>
          <a:p>
            <a:pPr>
              <a:lnSpc>
                <a:spcPct val="90000"/>
              </a:lnSpc>
              <a:defRPr/>
            </a:pPr>
            <a:r>
              <a:rPr lang="en-US" sz="1600" dirty="0">
                <a:solidFill>
                  <a:prstClr val="black"/>
                </a:solidFill>
                <a:latin typeface="Calibri"/>
              </a:rPr>
              <a:t>Start working on your travel and visa documents</a:t>
            </a:r>
            <a:r>
              <a:rPr lang="en-US" sz="1600" b="1" dirty="0">
                <a:solidFill>
                  <a:prstClr val="black"/>
                </a:solidFill>
                <a:latin typeface="Calibri"/>
              </a:rPr>
              <a:t>:</a:t>
            </a:r>
          </a:p>
          <a:p>
            <a:pPr lvl="1">
              <a:lnSpc>
                <a:spcPct val="90000"/>
              </a:lnSpc>
              <a:defRPr/>
            </a:pPr>
            <a:r>
              <a:rPr lang="en-US" sz="1600" dirty="0">
                <a:solidFill>
                  <a:prstClr val="black"/>
                </a:solidFill>
                <a:latin typeface="Calibri"/>
              </a:rPr>
              <a:t>Make sure you have a </a:t>
            </a:r>
            <a:r>
              <a:rPr lang="en-US" sz="1600" b="1" dirty="0">
                <a:solidFill>
                  <a:prstClr val="black"/>
                </a:solidFill>
                <a:latin typeface="Calibri"/>
              </a:rPr>
              <a:t>valid passport </a:t>
            </a:r>
            <a:r>
              <a:rPr lang="en-US" sz="1600" dirty="0">
                <a:solidFill>
                  <a:prstClr val="black"/>
                </a:solidFill>
                <a:latin typeface="Calibri"/>
              </a:rPr>
              <a:t>(expiring 6+ months after program’s end) – it may take a few months to obtain or renew one</a:t>
            </a:r>
          </a:p>
          <a:p>
            <a:pPr lvl="1">
              <a:lnSpc>
                <a:spcPct val="90000"/>
              </a:lnSpc>
              <a:defRPr/>
            </a:pPr>
            <a:r>
              <a:rPr lang="en-US" sz="1600" b="1" dirty="0">
                <a:solidFill>
                  <a:prstClr val="black"/>
                </a:solidFill>
                <a:latin typeface="Calibri"/>
              </a:rPr>
              <a:t>Discuss estimated visa timelines</a:t>
            </a:r>
            <a:r>
              <a:rPr lang="en-US" sz="1600" dirty="0">
                <a:solidFill>
                  <a:prstClr val="black"/>
                </a:solidFill>
                <a:latin typeface="Calibri"/>
              </a:rPr>
              <a:t> with your SA adviser</a:t>
            </a:r>
          </a:p>
        </p:txBody>
      </p:sp>
      <p:sp>
        <p:nvSpPr>
          <p:cNvPr id="11" name="Title 1"/>
          <p:cNvSpPr>
            <a:spLocks noGrp="1"/>
          </p:cNvSpPr>
          <p:nvPr>
            <p:ph type="title"/>
          </p:nvPr>
        </p:nvSpPr>
        <p:spPr>
          <a:xfrm>
            <a:off x="4495800" y="0"/>
            <a:ext cx="6172200" cy="762000"/>
          </a:xfrm>
          <a:solidFill>
            <a:schemeClr val="accent6"/>
          </a:solidFill>
        </p:spPr>
        <p:txBody>
          <a:bodyPr/>
          <a:lstStyle/>
          <a:p>
            <a:r>
              <a:rPr lang="en-US" b="1" dirty="0"/>
              <a:t>To recap…</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6297" r="25925"/>
          <a:stretch/>
        </p:blipFill>
        <p:spPr>
          <a:xfrm>
            <a:off x="1524000" y="0"/>
            <a:ext cx="2971800" cy="6858000"/>
          </a:xfrm>
          <a:prstGeom prst="rect">
            <a:avLst/>
          </a:prstGeom>
        </p:spPr>
      </p:pic>
    </p:spTree>
    <p:extLst>
      <p:ext uri="{BB962C8B-B14F-4D97-AF65-F5344CB8AC3E}">
        <p14:creationId xmlns:p14="http://schemas.microsoft.com/office/powerpoint/2010/main" val="6484137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6"/>
          <p:cNvSpPr txBox="1">
            <a:spLocks/>
          </p:cNvSpPr>
          <p:nvPr/>
        </p:nvSpPr>
        <p:spPr>
          <a:xfrm>
            <a:off x="2209800" y="1066801"/>
            <a:ext cx="7772400" cy="1470025"/>
          </a:xfrm>
          <a:prstGeom prst="rect">
            <a:avLst/>
          </a:prstGeom>
        </p:spPr>
        <p:txBody>
          <a:bodyPr vert="horz" lIns="91440" tIns="45720" rIns="91440" bIns="45720" rtlCol="0"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br>
              <a:rPr lang="en-US" sz="3200" b="1">
                <a:solidFill>
                  <a:prstClr val="white"/>
                </a:solidFill>
                <a:latin typeface="Calibri"/>
              </a:rPr>
            </a:br>
            <a:br>
              <a:rPr lang="en-US" sz="3200" b="1">
                <a:solidFill>
                  <a:prstClr val="white"/>
                </a:solidFill>
                <a:latin typeface="Calibri"/>
              </a:rPr>
            </a:br>
            <a:endParaRPr lang="en-US" sz="3200" b="1" dirty="0">
              <a:solidFill>
                <a:prstClr val="black"/>
              </a:solidFill>
              <a:latin typeface="Calibri"/>
            </a:endParaRPr>
          </a:p>
        </p:txBody>
      </p:sp>
      <p:sp>
        <p:nvSpPr>
          <p:cNvPr id="4" name="TextBox 10"/>
          <p:cNvSpPr txBox="1">
            <a:spLocks noChangeArrowheads="1"/>
          </p:cNvSpPr>
          <p:nvPr/>
        </p:nvSpPr>
        <p:spPr bwMode="auto">
          <a:xfrm>
            <a:off x="6612835" y="1"/>
            <a:ext cx="4038600" cy="7232749"/>
          </a:xfrm>
          <a:prstGeom prst="rect">
            <a:avLst/>
          </a:prstGeom>
          <a:solidFill>
            <a:schemeClr val="accent6">
              <a:lumMod val="75000"/>
            </a:schemeClr>
          </a:solidFill>
          <a:ln w="9525">
            <a:noFill/>
            <a:miter lim="800000"/>
            <a:headEnd/>
            <a:tailEnd/>
          </a:ln>
        </p:spPr>
        <p:txBody>
          <a:bodyPr wrap="square">
            <a:spAutoFit/>
          </a:bodyPr>
          <a:lstStyle/>
          <a:p>
            <a:pPr algn="ctr">
              <a:defRPr/>
            </a:pPr>
            <a:endParaRPr lang="en-US" sz="4000" b="1" dirty="0">
              <a:solidFill>
                <a:prstClr val="black"/>
              </a:solidFill>
              <a:latin typeface="Calibri"/>
            </a:endParaRPr>
          </a:p>
          <a:p>
            <a:pPr algn="ctr">
              <a:defRPr/>
            </a:pPr>
            <a:r>
              <a:rPr lang="en-US" sz="4800" b="1" dirty="0">
                <a:solidFill>
                  <a:prstClr val="black"/>
                </a:solidFill>
                <a:latin typeface="Calibri"/>
              </a:rPr>
              <a:t>Apply &amp; Go!</a:t>
            </a:r>
          </a:p>
          <a:p>
            <a:pPr algn="ctr">
              <a:defRPr/>
            </a:pPr>
            <a:endParaRPr lang="en-US" sz="4800" b="1" dirty="0">
              <a:solidFill>
                <a:prstClr val="black"/>
              </a:solidFill>
              <a:latin typeface="Calibri"/>
            </a:endParaRPr>
          </a:p>
          <a:p>
            <a:pPr algn="ctr">
              <a:defRPr/>
            </a:pPr>
            <a:endParaRPr lang="en-US" sz="4800" b="1" dirty="0">
              <a:solidFill>
                <a:prstClr val="black"/>
              </a:solidFill>
              <a:latin typeface="Calibri"/>
            </a:endParaRPr>
          </a:p>
          <a:p>
            <a:pPr algn="ctr">
              <a:defRPr/>
            </a:pPr>
            <a:endParaRPr lang="en-US" sz="4800" b="1" dirty="0">
              <a:solidFill>
                <a:prstClr val="black"/>
              </a:solidFill>
              <a:latin typeface="Calibri"/>
            </a:endParaRPr>
          </a:p>
          <a:p>
            <a:pPr algn="ctr">
              <a:defRPr/>
            </a:pPr>
            <a:endParaRPr lang="en-US" sz="4800" b="1" dirty="0">
              <a:solidFill>
                <a:prstClr val="black"/>
              </a:solidFill>
              <a:latin typeface="Calibri"/>
            </a:endParaRPr>
          </a:p>
          <a:p>
            <a:pPr algn="ctr">
              <a:defRPr/>
            </a:pPr>
            <a:endParaRPr lang="en-US" sz="4800" b="1" dirty="0">
              <a:solidFill>
                <a:prstClr val="black"/>
              </a:solidFill>
              <a:latin typeface="Calibri"/>
            </a:endParaRPr>
          </a:p>
          <a:p>
            <a:pPr algn="ctr">
              <a:defRPr/>
            </a:pPr>
            <a:endParaRPr lang="en-US" sz="4000" b="1" dirty="0">
              <a:solidFill>
                <a:prstClr val="black"/>
              </a:solidFill>
              <a:latin typeface="Calibri"/>
            </a:endParaRPr>
          </a:p>
          <a:p>
            <a:pPr algn="ctr">
              <a:defRPr/>
            </a:pPr>
            <a:endParaRPr lang="en-US" sz="4800" b="1" dirty="0">
              <a:solidFill>
                <a:prstClr val="black"/>
              </a:solidFill>
              <a:latin typeface="Calibri"/>
            </a:endParaRPr>
          </a:p>
          <a:p>
            <a:pPr algn="ctr">
              <a:defRPr/>
            </a:pPr>
            <a:endParaRPr lang="en-US" sz="4800" b="1" dirty="0">
              <a:solidFill>
                <a:prstClr val="black"/>
              </a:solidFill>
              <a:latin typeface="Calibri"/>
            </a:endParaRPr>
          </a:p>
        </p:txBody>
      </p:sp>
      <p:sp>
        <p:nvSpPr>
          <p:cNvPr id="5" name="TextBox 12"/>
          <p:cNvSpPr txBox="1">
            <a:spLocks noChangeArrowheads="1"/>
          </p:cNvSpPr>
          <p:nvPr/>
        </p:nvSpPr>
        <p:spPr bwMode="auto">
          <a:xfrm>
            <a:off x="6598321" y="1649245"/>
            <a:ext cx="4053114" cy="44012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endParaRPr lang="en-US" sz="2400" dirty="0">
              <a:solidFill>
                <a:prstClr val="black"/>
              </a:solidFill>
            </a:endParaRPr>
          </a:p>
          <a:p>
            <a:pPr algn="ctr"/>
            <a:r>
              <a:rPr lang="en-US" sz="1600" b="1" dirty="0">
                <a:solidFill>
                  <a:srgbClr val="EEECE1"/>
                </a:solidFill>
              </a:rPr>
              <a:t>Meet with an adviser</a:t>
            </a:r>
          </a:p>
          <a:p>
            <a:pPr algn="ctr"/>
            <a:r>
              <a:rPr lang="en-US" sz="1600" dirty="0">
                <a:solidFill>
                  <a:srgbClr val="EEECE1"/>
                </a:solidFill>
              </a:rPr>
              <a:t>(Schedule in Booking):</a:t>
            </a:r>
          </a:p>
          <a:p>
            <a:pPr algn="ctr"/>
            <a:endParaRPr lang="en-US" dirty="0">
              <a:solidFill>
                <a:srgbClr val="EEECE1"/>
              </a:solidFill>
            </a:endParaRPr>
          </a:p>
          <a:p>
            <a:pPr marL="285750" indent="-285750" algn="ctr">
              <a:buFont typeface="Arial" panose="020B0604020202020204" pitchFamily="34" charset="0"/>
              <a:buChar char="•"/>
            </a:pPr>
            <a:r>
              <a:rPr lang="en-US" sz="1400" dirty="0">
                <a:solidFill>
                  <a:prstClr val="white"/>
                </a:solidFill>
              </a:rPr>
              <a:t>Amanda El-Kadi: </a:t>
            </a:r>
            <a:r>
              <a:rPr lang="en-US" sz="1400" dirty="0" err="1">
                <a:solidFill>
                  <a:prstClr val="white"/>
                </a:solidFill>
              </a:rPr>
              <a:t>a.elkadi</a:t>
            </a:r>
            <a:r>
              <a:rPr lang="en-US" sz="1400" dirty="0">
                <a:solidFill>
                  <a:prstClr val="white"/>
                </a:solidFill>
              </a:rPr>
              <a:t>@</a:t>
            </a:r>
          </a:p>
          <a:p>
            <a:pPr marL="285750" indent="-285750" algn="ctr">
              <a:buFont typeface="Arial" panose="020B0604020202020204" pitchFamily="34" charset="0"/>
              <a:buChar char="•"/>
            </a:pPr>
            <a:r>
              <a:rPr lang="en-US" sz="1400" dirty="0">
                <a:solidFill>
                  <a:prstClr val="white"/>
                </a:solidFill>
              </a:rPr>
              <a:t>Gisella Gisolo: </a:t>
            </a:r>
            <a:r>
              <a:rPr lang="en-US" sz="1400" dirty="0" err="1">
                <a:solidFill>
                  <a:prstClr val="white"/>
                </a:solidFill>
              </a:rPr>
              <a:t>ggisolo</a:t>
            </a:r>
            <a:r>
              <a:rPr lang="en-US" sz="1400" dirty="0">
                <a:solidFill>
                  <a:prstClr val="white"/>
                </a:solidFill>
              </a:rPr>
              <a:t>@</a:t>
            </a:r>
          </a:p>
          <a:p>
            <a:pPr marL="285750" indent="-285750" algn="ctr">
              <a:buFont typeface="Arial" panose="020B0604020202020204" pitchFamily="34" charset="0"/>
              <a:buChar char="•"/>
            </a:pPr>
            <a:r>
              <a:rPr lang="en-US" sz="1400" dirty="0">
                <a:solidFill>
                  <a:srgbClr val="FFFF00"/>
                </a:solidFill>
              </a:rPr>
              <a:t>Jordan Zilla: </a:t>
            </a:r>
            <a:r>
              <a:rPr lang="en-US" sz="1400" dirty="0" err="1">
                <a:solidFill>
                  <a:srgbClr val="FFFF00"/>
                </a:solidFill>
              </a:rPr>
              <a:t>jzilla</a:t>
            </a:r>
            <a:r>
              <a:rPr lang="en-US" sz="1400" dirty="0">
                <a:solidFill>
                  <a:srgbClr val="FFFF00"/>
                </a:solidFill>
              </a:rPr>
              <a:t>@ (UCT)</a:t>
            </a:r>
          </a:p>
          <a:p>
            <a:pPr marL="285750" indent="-285750" algn="ctr">
              <a:buFont typeface="Arial" panose="020B0604020202020204" pitchFamily="34" charset="0"/>
              <a:buChar char="•"/>
            </a:pPr>
            <a:r>
              <a:rPr lang="en-US" sz="1400" dirty="0">
                <a:solidFill>
                  <a:prstClr val="white"/>
                </a:solidFill>
              </a:rPr>
              <a:t>Olga Liamkina: </a:t>
            </a:r>
            <a:r>
              <a:rPr lang="en-US" sz="1400" dirty="0" err="1">
                <a:solidFill>
                  <a:prstClr val="white"/>
                </a:solidFill>
              </a:rPr>
              <a:t>olga.liamkina</a:t>
            </a:r>
            <a:r>
              <a:rPr lang="en-US" sz="1400" dirty="0">
                <a:solidFill>
                  <a:prstClr val="white"/>
                </a:solidFill>
              </a:rPr>
              <a:t>@</a:t>
            </a:r>
          </a:p>
          <a:p>
            <a:pPr algn="ctr"/>
            <a:endParaRPr lang="en-US" sz="2200" b="1" dirty="0">
              <a:solidFill>
                <a:srgbClr val="EEECE1"/>
              </a:solidFill>
            </a:endParaRPr>
          </a:p>
          <a:p>
            <a:pPr algn="ctr"/>
            <a:endParaRPr lang="en-US" sz="2200" b="1" dirty="0">
              <a:solidFill>
                <a:srgbClr val="EEECE1"/>
              </a:solidFill>
            </a:endParaRPr>
          </a:p>
          <a:p>
            <a:pPr algn="ctr"/>
            <a:endParaRPr lang="en-US" sz="2200" b="1" dirty="0">
              <a:solidFill>
                <a:srgbClr val="EEECE1"/>
              </a:solidFill>
            </a:endParaRPr>
          </a:p>
          <a:p>
            <a:pPr algn="ctr"/>
            <a:r>
              <a:rPr lang="en-US" sz="1400" b="1" dirty="0">
                <a:solidFill>
                  <a:srgbClr val="EEECE1"/>
                </a:solidFill>
              </a:rPr>
              <a:t>Office of International Programs</a:t>
            </a:r>
          </a:p>
          <a:p>
            <a:pPr algn="ctr"/>
            <a:r>
              <a:rPr lang="en-US" sz="1400" dirty="0">
                <a:solidFill>
                  <a:srgbClr val="EEECE1"/>
                </a:solidFill>
              </a:rPr>
              <a:t>Louis A. Simpson International </a:t>
            </a:r>
            <a:r>
              <a:rPr lang="en-US" sz="1400" dirty="0" err="1">
                <a:solidFill>
                  <a:srgbClr val="EEECE1"/>
                </a:solidFill>
              </a:rPr>
              <a:t>Bldg</a:t>
            </a:r>
            <a:endParaRPr lang="en-US" sz="1400" dirty="0">
              <a:solidFill>
                <a:srgbClr val="EEECE1"/>
              </a:solidFill>
            </a:endParaRPr>
          </a:p>
          <a:p>
            <a:pPr algn="ctr"/>
            <a:r>
              <a:rPr lang="en-US" sz="1400" dirty="0">
                <a:solidFill>
                  <a:srgbClr val="EEECE1"/>
                </a:solidFill>
              </a:rPr>
              <a:t>Level A</a:t>
            </a:r>
          </a:p>
          <a:p>
            <a:pPr algn="ctr"/>
            <a:r>
              <a:rPr lang="en-US" sz="1400" dirty="0">
                <a:solidFill>
                  <a:prstClr val="white"/>
                </a:solidFill>
              </a:rPr>
              <a:t>sap@princeton.edu</a:t>
            </a:r>
          </a:p>
          <a:p>
            <a:pPr algn="ctr"/>
            <a:r>
              <a:rPr lang="en-US" sz="1400" dirty="0">
                <a:solidFill>
                  <a:prstClr val="white"/>
                </a:solidFill>
              </a:rPr>
              <a:t>www.princeton.edu/oip/sap</a:t>
            </a:r>
          </a:p>
          <a:p>
            <a:pPr algn="ctr"/>
            <a:r>
              <a:rPr lang="en-US" sz="1400" dirty="0">
                <a:solidFill>
                  <a:srgbClr val="EEECE1"/>
                </a:solidFill>
              </a:rPr>
              <a:t>gps.princeton.edu</a:t>
            </a:r>
            <a:r>
              <a:rPr lang="en-US" sz="1400" dirty="0">
                <a:solidFill>
                  <a:prstClr val="black"/>
                </a:solidFill>
              </a:rPr>
              <a:t>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2822" y="0"/>
            <a:ext cx="5143500" cy="6894286"/>
          </a:xfrm>
          <a:prstGeom prst="rect">
            <a:avLst/>
          </a:prstGeom>
        </p:spPr>
      </p:pic>
      <p:pic>
        <p:nvPicPr>
          <p:cNvPr id="7" name="Picture 5" descr="OIP Sun Logo A-Final-9-10-12-outlines.eps"/>
          <p:cNvPicPr>
            <a:picLocks noChangeAspect="1"/>
          </p:cNvPicPr>
          <p:nvPr/>
        </p:nvPicPr>
        <p:blipFill>
          <a:blip r:embed="rId4" cstate="print">
            <a:extLst>
              <a:ext uri="{28A0092B-C50C-407E-A947-70E740481C1C}">
                <a14:useLocalDpi xmlns:a14="http://schemas.microsoft.com/office/drawing/2010/main" val="0"/>
              </a:ext>
            </a:extLst>
          </a:blip>
          <a:srcRect b="52174"/>
          <a:stretch>
            <a:fillRect/>
          </a:stretch>
        </p:blipFill>
        <p:spPr bwMode="auto">
          <a:xfrm>
            <a:off x="2835966" y="457201"/>
            <a:ext cx="2743200" cy="1050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41787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9D6ECD84-49A0-D74F-B137-0A6F76B1B0CE}"/>
              </a:ext>
            </a:extLst>
          </p:cNvPr>
          <p:cNvGraphicFramePr/>
          <p:nvPr>
            <p:extLst>
              <p:ext uri="{D42A27DB-BD31-4B8C-83A1-F6EECF244321}">
                <p14:modId xmlns:p14="http://schemas.microsoft.com/office/powerpoint/2010/main" val="3972326165"/>
              </p:ext>
            </p:extLst>
          </p:nvPr>
        </p:nvGraphicFramePr>
        <p:xfrm>
          <a:off x="184993" y="194209"/>
          <a:ext cx="2732314" cy="539732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8" name="Diagram 7">
            <a:extLst>
              <a:ext uri="{FF2B5EF4-FFF2-40B4-BE49-F238E27FC236}">
                <a16:creationId xmlns:a16="http://schemas.microsoft.com/office/drawing/2014/main" id="{93BFBB1A-3F75-0E42-AFEC-0C9052835E5B}"/>
              </a:ext>
            </a:extLst>
          </p:cNvPr>
          <p:cNvGraphicFramePr/>
          <p:nvPr>
            <p:extLst>
              <p:ext uri="{D42A27DB-BD31-4B8C-83A1-F6EECF244321}">
                <p14:modId xmlns:p14="http://schemas.microsoft.com/office/powerpoint/2010/main" val="1392815952"/>
              </p:ext>
            </p:extLst>
          </p:nvPr>
        </p:nvGraphicFramePr>
        <p:xfrm>
          <a:off x="3028342" y="55659"/>
          <a:ext cx="4112574" cy="6030324"/>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9" name="TextBox 8">
            <a:extLst>
              <a:ext uri="{FF2B5EF4-FFF2-40B4-BE49-F238E27FC236}">
                <a16:creationId xmlns:a16="http://schemas.microsoft.com/office/drawing/2014/main" id="{E552F263-C0A9-284D-88A4-9C7B7577D958}"/>
              </a:ext>
            </a:extLst>
          </p:cNvPr>
          <p:cNvSpPr txBox="1"/>
          <p:nvPr/>
        </p:nvSpPr>
        <p:spPr>
          <a:xfrm>
            <a:off x="2309811" y="1901270"/>
            <a:ext cx="1388522" cy="1169551"/>
          </a:xfrm>
          <a:prstGeom prst="rect">
            <a:avLst/>
          </a:prstGeom>
          <a:noFill/>
        </p:spPr>
        <p:txBody>
          <a:bodyPr wrap="none" rtlCol="0">
            <a:spAutoFit/>
          </a:bodyPr>
          <a:lstStyle/>
          <a:p>
            <a:pPr defTabSz="514350"/>
            <a:r>
              <a:rPr lang="en-US" sz="1400" dirty="0">
                <a:solidFill>
                  <a:srgbClr val="E7E6E6">
                    <a:lumMod val="50000"/>
                  </a:srgbClr>
                </a:solidFill>
                <a:latin typeface="Calibri" panose="020F0502020204030204"/>
              </a:rPr>
              <a:t>SPI 200</a:t>
            </a:r>
          </a:p>
          <a:p>
            <a:pPr defTabSz="514350"/>
            <a:r>
              <a:rPr lang="en-US" sz="1400" dirty="0">
                <a:solidFill>
                  <a:srgbClr val="E7E6E6">
                    <a:lumMod val="50000"/>
                  </a:srgbClr>
                </a:solidFill>
                <a:latin typeface="Calibri" panose="020F0502020204030204"/>
              </a:rPr>
              <a:t>ECO 202</a:t>
            </a:r>
          </a:p>
          <a:p>
            <a:pPr defTabSz="514350"/>
            <a:r>
              <a:rPr lang="en-US" sz="1400" dirty="0">
                <a:solidFill>
                  <a:srgbClr val="E7E6E6">
                    <a:lumMod val="50000"/>
                  </a:srgbClr>
                </a:solidFill>
                <a:latin typeface="Calibri" panose="020F0502020204030204"/>
              </a:rPr>
              <a:t>ORF 245</a:t>
            </a:r>
          </a:p>
          <a:p>
            <a:pPr defTabSz="514350"/>
            <a:r>
              <a:rPr lang="en-US" sz="1400" dirty="0">
                <a:solidFill>
                  <a:srgbClr val="E7E6E6">
                    <a:lumMod val="50000"/>
                  </a:srgbClr>
                </a:solidFill>
                <a:latin typeface="Calibri" panose="020F0502020204030204"/>
              </a:rPr>
              <a:t>POL 345/SPI 211</a:t>
            </a:r>
          </a:p>
          <a:p>
            <a:pPr defTabSz="514350"/>
            <a:r>
              <a:rPr lang="en-US" sz="1400" dirty="0">
                <a:solidFill>
                  <a:srgbClr val="E7E6E6">
                    <a:lumMod val="50000"/>
                  </a:srgbClr>
                </a:solidFill>
                <a:latin typeface="Calibri" panose="020F0502020204030204"/>
              </a:rPr>
              <a:t>SML 201</a:t>
            </a:r>
          </a:p>
        </p:txBody>
      </p:sp>
      <p:sp>
        <p:nvSpPr>
          <p:cNvPr id="10" name="Left Brace 9">
            <a:extLst>
              <a:ext uri="{FF2B5EF4-FFF2-40B4-BE49-F238E27FC236}">
                <a16:creationId xmlns:a16="http://schemas.microsoft.com/office/drawing/2014/main" id="{9F52F07A-B045-544D-9DC2-4C6492C2CFD3}"/>
              </a:ext>
            </a:extLst>
          </p:cNvPr>
          <p:cNvSpPr/>
          <p:nvPr/>
        </p:nvSpPr>
        <p:spPr>
          <a:xfrm>
            <a:off x="2195781" y="1190030"/>
            <a:ext cx="228060" cy="535454"/>
          </a:xfrm>
          <a:prstGeom prst="leftBrace">
            <a:avLst>
              <a:gd name="adj1" fmla="val 107946"/>
              <a:gd name="adj2" fmla="val 50000"/>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514350"/>
            <a:endParaRPr lang="en-US" sz="1013">
              <a:solidFill>
                <a:prstClr val="black"/>
              </a:solidFill>
              <a:highlight>
                <a:srgbClr val="FF0000"/>
              </a:highlight>
              <a:latin typeface="Calibri" panose="020F0502020204030204"/>
            </a:endParaRPr>
          </a:p>
        </p:txBody>
      </p:sp>
      <p:sp>
        <p:nvSpPr>
          <p:cNvPr id="11" name="TextBox 10">
            <a:extLst>
              <a:ext uri="{FF2B5EF4-FFF2-40B4-BE49-F238E27FC236}">
                <a16:creationId xmlns:a16="http://schemas.microsoft.com/office/drawing/2014/main" id="{9CE8D152-D51C-A448-B88D-4ADFB30AE740}"/>
              </a:ext>
            </a:extLst>
          </p:cNvPr>
          <p:cNvSpPr txBox="1"/>
          <p:nvPr/>
        </p:nvSpPr>
        <p:spPr>
          <a:xfrm>
            <a:off x="2283261" y="1289746"/>
            <a:ext cx="798104" cy="307777"/>
          </a:xfrm>
          <a:prstGeom prst="rect">
            <a:avLst/>
          </a:prstGeom>
          <a:noFill/>
        </p:spPr>
        <p:txBody>
          <a:bodyPr wrap="none" rtlCol="0">
            <a:spAutoFit/>
          </a:bodyPr>
          <a:lstStyle/>
          <a:p>
            <a:pPr defTabSz="514350"/>
            <a:r>
              <a:rPr lang="en-US" sz="1400" dirty="0">
                <a:solidFill>
                  <a:srgbClr val="E7E6E6">
                    <a:lumMod val="50000"/>
                  </a:srgbClr>
                </a:solidFill>
                <a:latin typeface="Calibri" panose="020F0502020204030204"/>
              </a:rPr>
              <a:t>ECO 100</a:t>
            </a:r>
          </a:p>
        </p:txBody>
      </p:sp>
      <p:sp>
        <p:nvSpPr>
          <p:cNvPr id="12" name="TextBox 11">
            <a:extLst>
              <a:ext uri="{FF2B5EF4-FFF2-40B4-BE49-F238E27FC236}">
                <a16:creationId xmlns:a16="http://schemas.microsoft.com/office/drawing/2014/main" id="{D52B82D7-B0D0-FF40-8E2A-5E510E0670C3}"/>
              </a:ext>
            </a:extLst>
          </p:cNvPr>
          <p:cNvSpPr txBox="1"/>
          <p:nvPr/>
        </p:nvSpPr>
        <p:spPr>
          <a:xfrm>
            <a:off x="2283261" y="3269082"/>
            <a:ext cx="1345048" cy="523220"/>
          </a:xfrm>
          <a:prstGeom prst="rect">
            <a:avLst/>
          </a:prstGeom>
          <a:noFill/>
        </p:spPr>
        <p:txBody>
          <a:bodyPr wrap="none" rtlCol="0">
            <a:spAutoFit/>
          </a:bodyPr>
          <a:lstStyle/>
          <a:p>
            <a:pPr defTabSz="514350"/>
            <a:r>
              <a:rPr lang="en-US" sz="1400" dirty="0">
                <a:solidFill>
                  <a:srgbClr val="E7E6E6">
                    <a:lumMod val="50000"/>
                  </a:srgbClr>
                </a:solidFill>
              </a:rPr>
              <a:t>See website for </a:t>
            </a:r>
          </a:p>
          <a:p>
            <a:pPr defTabSz="514350"/>
            <a:r>
              <a:rPr lang="en-US" sz="1400" dirty="0">
                <a:solidFill>
                  <a:srgbClr val="E7E6E6">
                    <a:lumMod val="50000"/>
                  </a:srgbClr>
                </a:solidFill>
              </a:rPr>
              <a:t>detailed list</a:t>
            </a:r>
          </a:p>
        </p:txBody>
      </p:sp>
      <p:sp>
        <p:nvSpPr>
          <p:cNvPr id="13" name="TextBox 12">
            <a:extLst>
              <a:ext uri="{FF2B5EF4-FFF2-40B4-BE49-F238E27FC236}">
                <a16:creationId xmlns:a16="http://schemas.microsoft.com/office/drawing/2014/main" id="{1D399F55-354F-2D43-BE5B-F5C05DE63C03}"/>
              </a:ext>
            </a:extLst>
          </p:cNvPr>
          <p:cNvSpPr txBox="1"/>
          <p:nvPr/>
        </p:nvSpPr>
        <p:spPr>
          <a:xfrm>
            <a:off x="2283261" y="4421056"/>
            <a:ext cx="1345048" cy="523220"/>
          </a:xfrm>
          <a:prstGeom prst="rect">
            <a:avLst/>
          </a:prstGeom>
          <a:noFill/>
        </p:spPr>
        <p:txBody>
          <a:bodyPr wrap="none" rtlCol="0">
            <a:spAutoFit/>
          </a:bodyPr>
          <a:lstStyle/>
          <a:p>
            <a:pPr defTabSz="514350"/>
            <a:r>
              <a:rPr lang="en-US" sz="1400" dirty="0">
                <a:solidFill>
                  <a:srgbClr val="E7E6E6">
                    <a:lumMod val="50000"/>
                  </a:srgbClr>
                </a:solidFill>
              </a:rPr>
              <a:t>See website for </a:t>
            </a:r>
          </a:p>
          <a:p>
            <a:pPr defTabSz="514350"/>
            <a:r>
              <a:rPr lang="en-US" sz="1400" dirty="0">
                <a:solidFill>
                  <a:srgbClr val="E7E6E6">
                    <a:lumMod val="50000"/>
                  </a:srgbClr>
                </a:solidFill>
              </a:rPr>
              <a:t>detailed list</a:t>
            </a:r>
          </a:p>
        </p:txBody>
      </p:sp>
      <p:sp>
        <p:nvSpPr>
          <p:cNvPr id="19" name="Rounded Rectangle 18">
            <a:extLst>
              <a:ext uri="{FF2B5EF4-FFF2-40B4-BE49-F238E27FC236}">
                <a16:creationId xmlns:a16="http://schemas.microsoft.com/office/drawing/2014/main" id="{F4A6BCBE-BF23-E443-8F29-ED6E9EB9EA13}"/>
              </a:ext>
            </a:extLst>
          </p:cNvPr>
          <p:cNvSpPr/>
          <p:nvPr/>
        </p:nvSpPr>
        <p:spPr>
          <a:xfrm>
            <a:off x="8048622" y="3112270"/>
            <a:ext cx="3015989" cy="1289121"/>
          </a:xfrm>
          <a:prstGeom prst="roundRect">
            <a:avLst/>
          </a:prstGeom>
          <a:solidFill>
            <a:srgbClr val="041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r>
              <a:rPr lang="en-US" sz="2400" dirty="0">
                <a:solidFill>
                  <a:srgbClr val="FFFF00"/>
                </a:solidFill>
                <a:latin typeface="Calibri" panose="020F0502020204030204"/>
              </a:rPr>
              <a:t>Electives (6)</a:t>
            </a:r>
          </a:p>
          <a:p>
            <a:pPr algn="ctr" defTabSz="514350"/>
            <a:r>
              <a:rPr lang="en-US" sz="1400" i="1" dirty="0">
                <a:solidFill>
                  <a:prstClr val="white"/>
                </a:solidFill>
                <a:latin typeface="Calibri" panose="020F0502020204030204"/>
              </a:rPr>
              <a:t>Disciplinary Breadth </a:t>
            </a:r>
            <a:br>
              <a:rPr lang="en-US" sz="1400" i="1" dirty="0">
                <a:solidFill>
                  <a:prstClr val="white"/>
                </a:solidFill>
                <a:latin typeface="Calibri" panose="020F0502020204030204"/>
              </a:rPr>
            </a:br>
            <a:r>
              <a:rPr lang="en-US" sz="1400" dirty="0">
                <a:solidFill>
                  <a:prstClr val="white"/>
                </a:solidFill>
                <a:latin typeface="Calibri" panose="020F0502020204030204"/>
              </a:rPr>
              <a:t>AND</a:t>
            </a:r>
            <a:br>
              <a:rPr lang="en-US" sz="1400" i="1" dirty="0">
                <a:solidFill>
                  <a:prstClr val="white"/>
                </a:solidFill>
                <a:latin typeface="Calibri" panose="020F0502020204030204"/>
              </a:rPr>
            </a:br>
            <a:r>
              <a:rPr lang="en-US" sz="1400" i="1" dirty="0">
                <a:solidFill>
                  <a:prstClr val="white"/>
                </a:solidFill>
                <a:latin typeface="Calibri" panose="020F0502020204030204"/>
              </a:rPr>
              <a:t>Intellectual Depth</a:t>
            </a:r>
          </a:p>
        </p:txBody>
      </p:sp>
      <p:sp>
        <p:nvSpPr>
          <p:cNvPr id="22" name="Rounded Rectangle 21">
            <a:extLst>
              <a:ext uri="{FF2B5EF4-FFF2-40B4-BE49-F238E27FC236}">
                <a16:creationId xmlns:a16="http://schemas.microsoft.com/office/drawing/2014/main" id="{31947306-C16D-FE44-8592-FB5D8A5EF54C}"/>
              </a:ext>
            </a:extLst>
          </p:cNvPr>
          <p:cNvSpPr/>
          <p:nvPr/>
        </p:nvSpPr>
        <p:spPr>
          <a:xfrm>
            <a:off x="8054346" y="5176180"/>
            <a:ext cx="3015987" cy="569217"/>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r>
              <a:rPr lang="en-US" sz="2000" dirty="0">
                <a:solidFill>
                  <a:srgbClr val="FFFF00"/>
                </a:solidFill>
                <a:latin typeface="Calibri" panose="020F0502020204030204"/>
              </a:rPr>
              <a:t>Cultural/Field-Work</a:t>
            </a:r>
            <a:endParaRPr lang="en-US" sz="1600" dirty="0">
              <a:solidFill>
                <a:srgbClr val="FFFF00"/>
              </a:solidFill>
              <a:latin typeface="Calibri" panose="020F0502020204030204"/>
            </a:endParaRPr>
          </a:p>
        </p:txBody>
      </p:sp>
      <p:sp>
        <p:nvSpPr>
          <p:cNvPr id="23" name="TextBox 22">
            <a:extLst>
              <a:ext uri="{FF2B5EF4-FFF2-40B4-BE49-F238E27FC236}">
                <a16:creationId xmlns:a16="http://schemas.microsoft.com/office/drawing/2014/main" id="{7699227A-7AC4-D04D-8781-63256B42CD3D}"/>
              </a:ext>
            </a:extLst>
          </p:cNvPr>
          <p:cNvSpPr txBox="1"/>
          <p:nvPr/>
        </p:nvSpPr>
        <p:spPr>
          <a:xfrm>
            <a:off x="6860528" y="24474"/>
            <a:ext cx="5392182" cy="1200329"/>
          </a:xfrm>
          <a:prstGeom prst="rect">
            <a:avLst/>
          </a:prstGeom>
          <a:noFill/>
        </p:spPr>
        <p:txBody>
          <a:bodyPr wrap="none" rtlCol="0">
            <a:spAutoFit/>
          </a:bodyPr>
          <a:lstStyle/>
          <a:p>
            <a:pPr algn="ctr" defTabSz="514350"/>
            <a:r>
              <a:rPr lang="en-US" sz="2400" b="1" dirty="0">
                <a:solidFill>
                  <a:srgbClr val="003CFF"/>
                </a:solidFill>
                <a:latin typeface="Calibri" panose="020F0502020204030204"/>
              </a:rPr>
              <a:t>School of Public and International Affairs</a:t>
            </a:r>
          </a:p>
          <a:p>
            <a:pPr algn="ctr" defTabSz="514350"/>
            <a:r>
              <a:rPr lang="en-US" sz="2400" dirty="0">
                <a:solidFill>
                  <a:srgbClr val="003CFF"/>
                </a:solidFill>
                <a:latin typeface="Calibri" panose="020F0502020204030204"/>
              </a:rPr>
              <a:t>Undergraduate Major </a:t>
            </a:r>
          </a:p>
          <a:p>
            <a:pPr algn="ctr" defTabSz="514350"/>
            <a:r>
              <a:rPr lang="en-US" sz="2400" dirty="0">
                <a:solidFill>
                  <a:srgbClr val="003CFF"/>
                </a:solidFill>
                <a:latin typeface="Calibri" panose="020F0502020204030204"/>
              </a:rPr>
              <a:t>Course Requirements</a:t>
            </a:r>
          </a:p>
        </p:txBody>
      </p:sp>
      <p:sp>
        <p:nvSpPr>
          <p:cNvPr id="24" name="Left Brace 23">
            <a:extLst>
              <a:ext uri="{FF2B5EF4-FFF2-40B4-BE49-F238E27FC236}">
                <a16:creationId xmlns:a16="http://schemas.microsoft.com/office/drawing/2014/main" id="{04852DCB-188C-664E-984C-6C07FA9F2C5C}"/>
              </a:ext>
            </a:extLst>
          </p:cNvPr>
          <p:cNvSpPr/>
          <p:nvPr/>
        </p:nvSpPr>
        <p:spPr>
          <a:xfrm>
            <a:off x="2169231" y="1959490"/>
            <a:ext cx="161366" cy="1007254"/>
          </a:xfrm>
          <a:prstGeom prst="leftBrace">
            <a:avLst>
              <a:gd name="adj1" fmla="val 107946"/>
              <a:gd name="adj2" fmla="val 50000"/>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514350"/>
            <a:endParaRPr lang="en-US" sz="1013">
              <a:solidFill>
                <a:prstClr val="black"/>
              </a:solidFill>
              <a:highlight>
                <a:srgbClr val="FF0000"/>
              </a:highlight>
              <a:latin typeface="Calibri" panose="020F0502020204030204"/>
            </a:endParaRPr>
          </a:p>
        </p:txBody>
      </p:sp>
      <p:sp>
        <p:nvSpPr>
          <p:cNvPr id="25" name="Left Brace 24">
            <a:extLst>
              <a:ext uri="{FF2B5EF4-FFF2-40B4-BE49-F238E27FC236}">
                <a16:creationId xmlns:a16="http://schemas.microsoft.com/office/drawing/2014/main" id="{AD6A4CE7-4637-9240-AB12-83D01FD7846E}"/>
              </a:ext>
            </a:extLst>
          </p:cNvPr>
          <p:cNvSpPr/>
          <p:nvPr/>
        </p:nvSpPr>
        <p:spPr>
          <a:xfrm>
            <a:off x="2169231" y="3181663"/>
            <a:ext cx="228060" cy="711282"/>
          </a:xfrm>
          <a:prstGeom prst="leftBrace">
            <a:avLst>
              <a:gd name="adj1" fmla="val 107946"/>
              <a:gd name="adj2" fmla="val 50000"/>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514350"/>
            <a:endParaRPr lang="en-US" sz="1013">
              <a:solidFill>
                <a:prstClr val="black"/>
              </a:solidFill>
              <a:highlight>
                <a:srgbClr val="FF0000"/>
              </a:highlight>
              <a:latin typeface="Calibri" panose="020F0502020204030204"/>
            </a:endParaRPr>
          </a:p>
        </p:txBody>
      </p:sp>
      <p:sp>
        <p:nvSpPr>
          <p:cNvPr id="26" name="Left Brace 25">
            <a:extLst>
              <a:ext uri="{FF2B5EF4-FFF2-40B4-BE49-F238E27FC236}">
                <a16:creationId xmlns:a16="http://schemas.microsoft.com/office/drawing/2014/main" id="{8BB61AAF-484E-A049-89D1-7F8537F11E80}"/>
              </a:ext>
            </a:extLst>
          </p:cNvPr>
          <p:cNvSpPr/>
          <p:nvPr/>
        </p:nvSpPr>
        <p:spPr>
          <a:xfrm>
            <a:off x="2146855" y="4386455"/>
            <a:ext cx="186523" cy="622773"/>
          </a:xfrm>
          <a:prstGeom prst="leftBrace">
            <a:avLst>
              <a:gd name="adj1" fmla="val 107946"/>
              <a:gd name="adj2" fmla="val 50000"/>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514350"/>
            <a:endParaRPr lang="en-US" sz="1013">
              <a:solidFill>
                <a:prstClr val="black"/>
              </a:solidFill>
              <a:highlight>
                <a:srgbClr val="FF0000"/>
              </a:highlight>
              <a:latin typeface="Calibri" panose="020F0502020204030204"/>
            </a:endParaRPr>
          </a:p>
        </p:txBody>
      </p:sp>
      <p:sp>
        <p:nvSpPr>
          <p:cNvPr id="35" name="Rounded Rectangle 34">
            <a:extLst>
              <a:ext uri="{FF2B5EF4-FFF2-40B4-BE49-F238E27FC236}">
                <a16:creationId xmlns:a16="http://schemas.microsoft.com/office/drawing/2014/main" id="{7817847B-DCBC-CE4A-8571-BE9D6905ACFB}"/>
              </a:ext>
            </a:extLst>
          </p:cNvPr>
          <p:cNvSpPr/>
          <p:nvPr/>
        </p:nvSpPr>
        <p:spPr>
          <a:xfrm>
            <a:off x="8054344" y="1378786"/>
            <a:ext cx="3015986" cy="753363"/>
          </a:xfrm>
          <a:prstGeom prst="roundRect">
            <a:avLst/>
          </a:prstGeom>
          <a:solidFill>
            <a:srgbClr val="041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rgbClr val="FFFF00"/>
                </a:solidFill>
              </a:rPr>
              <a:t>Junior Independent Work</a:t>
            </a:r>
          </a:p>
        </p:txBody>
      </p:sp>
      <p:sp>
        <p:nvSpPr>
          <p:cNvPr id="32" name="Left Brace 31">
            <a:extLst>
              <a:ext uri="{FF2B5EF4-FFF2-40B4-BE49-F238E27FC236}">
                <a16:creationId xmlns:a16="http://schemas.microsoft.com/office/drawing/2014/main" id="{FE6C29F1-BC2E-4C23-88C7-AF81F0E497E6}"/>
              </a:ext>
            </a:extLst>
          </p:cNvPr>
          <p:cNvSpPr/>
          <p:nvPr/>
        </p:nvSpPr>
        <p:spPr>
          <a:xfrm>
            <a:off x="6165711" y="4009576"/>
            <a:ext cx="171547" cy="634650"/>
          </a:xfrm>
          <a:prstGeom prst="leftBrace">
            <a:avLst>
              <a:gd name="adj1" fmla="val 107946"/>
              <a:gd name="adj2" fmla="val 50000"/>
            </a:avLst>
          </a:prstGeom>
          <a:ln w="19050">
            <a:solidFill>
              <a:srgbClr val="0416FF"/>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514350"/>
            <a:endParaRPr lang="en-US" sz="1013">
              <a:solidFill>
                <a:prstClr val="black"/>
              </a:solidFill>
              <a:highlight>
                <a:srgbClr val="FF0000"/>
              </a:highlight>
              <a:latin typeface="Calibri" panose="020F0502020204030204"/>
            </a:endParaRPr>
          </a:p>
        </p:txBody>
      </p:sp>
      <p:sp>
        <p:nvSpPr>
          <p:cNvPr id="33" name="TextBox 32">
            <a:extLst>
              <a:ext uri="{FF2B5EF4-FFF2-40B4-BE49-F238E27FC236}">
                <a16:creationId xmlns:a16="http://schemas.microsoft.com/office/drawing/2014/main" id="{9FA88188-6D16-477D-93BF-DAB4BC27714B}"/>
              </a:ext>
            </a:extLst>
          </p:cNvPr>
          <p:cNvSpPr txBox="1"/>
          <p:nvPr/>
        </p:nvSpPr>
        <p:spPr>
          <a:xfrm>
            <a:off x="6288566" y="3893681"/>
            <a:ext cx="627095" cy="861774"/>
          </a:xfrm>
          <a:prstGeom prst="rect">
            <a:avLst/>
          </a:prstGeom>
          <a:noFill/>
        </p:spPr>
        <p:txBody>
          <a:bodyPr wrap="none" rtlCol="0">
            <a:spAutoFit/>
          </a:bodyPr>
          <a:lstStyle/>
          <a:p>
            <a:pPr defTabSz="514350"/>
            <a:r>
              <a:rPr lang="en-US" sz="1000" dirty="0">
                <a:solidFill>
                  <a:srgbClr val="E7E6E6">
                    <a:lumMod val="50000"/>
                  </a:srgbClr>
                </a:solidFill>
                <a:latin typeface="Calibri" panose="020F0502020204030204"/>
              </a:rPr>
              <a:t>SPI 304</a:t>
            </a:r>
          </a:p>
          <a:p>
            <a:pPr defTabSz="514350"/>
            <a:r>
              <a:rPr lang="en-US" sz="1000" dirty="0">
                <a:solidFill>
                  <a:srgbClr val="E7E6E6">
                    <a:lumMod val="50000"/>
                  </a:srgbClr>
                </a:solidFill>
                <a:latin typeface="Calibri" panose="020F0502020204030204"/>
              </a:rPr>
              <a:t>ECO 300</a:t>
            </a:r>
          </a:p>
          <a:p>
            <a:pPr defTabSz="514350"/>
            <a:r>
              <a:rPr lang="en-US" sz="1000" dirty="0">
                <a:solidFill>
                  <a:srgbClr val="E7E6E6">
                    <a:lumMod val="50000"/>
                  </a:srgbClr>
                </a:solidFill>
                <a:latin typeface="Calibri" panose="020F0502020204030204"/>
              </a:rPr>
              <a:t>ECO 301</a:t>
            </a:r>
          </a:p>
          <a:p>
            <a:pPr defTabSz="514350"/>
            <a:r>
              <a:rPr lang="en-US" sz="1000" dirty="0">
                <a:solidFill>
                  <a:srgbClr val="E7E6E6">
                    <a:lumMod val="50000"/>
                  </a:srgbClr>
                </a:solidFill>
                <a:latin typeface="Calibri" panose="020F0502020204030204"/>
              </a:rPr>
              <a:t>ECO 310</a:t>
            </a:r>
          </a:p>
          <a:p>
            <a:pPr defTabSz="514350"/>
            <a:r>
              <a:rPr lang="en-US" sz="1000" dirty="0">
                <a:solidFill>
                  <a:srgbClr val="E7E6E6">
                    <a:lumMod val="50000"/>
                  </a:srgbClr>
                </a:solidFill>
                <a:latin typeface="Calibri" panose="020F0502020204030204"/>
              </a:rPr>
              <a:t>ECO 311</a:t>
            </a:r>
          </a:p>
        </p:txBody>
      </p:sp>
      <p:sp>
        <p:nvSpPr>
          <p:cNvPr id="34" name="Left Brace 33">
            <a:extLst>
              <a:ext uri="{FF2B5EF4-FFF2-40B4-BE49-F238E27FC236}">
                <a16:creationId xmlns:a16="http://schemas.microsoft.com/office/drawing/2014/main" id="{5CDE42D9-CE09-4D5F-B42D-C21FDABB81CA}"/>
              </a:ext>
            </a:extLst>
          </p:cNvPr>
          <p:cNvSpPr/>
          <p:nvPr/>
        </p:nvSpPr>
        <p:spPr>
          <a:xfrm>
            <a:off x="6153868" y="4812111"/>
            <a:ext cx="134698" cy="329174"/>
          </a:xfrm>
          <a:prstGeom prst="leftBrace">
            <a:avLst>
              <a:gd name="adj1" fmla="val 107946"/>
              <a:gd name="adj2" fmla="val 50000"/>
            </a:avLst>
          </a:prstGeom>
          <a:ln w="19050">
            <a:solidFill>
              <a:srgbClr val="0416FF"/>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514350"/>
            <a:endParaRPr lang="en-US" sz="1013">
              <a:solidFill>
                <a:prstClr val="black"/>
              </a:solidFill>
              <a:highlight>
                <a:srgbClr val="FF0000"/>
              </a:highlight>
              <a:latin typeface="Calibri" panose="020F0502020204030204"/>
            </a:endParaRPr>
          </a:p>
        </p:txBody>
      </p:sp>
      <p:sp>
        <p:nvSpPr>
          <p:cNvPr id="36" name="TextBox 35">
            <a:extLst>
              <a:ext uri="{FF2B5EF4-FFF2-40B4-BE49-F238E27FC236}">
                <a16:creationId xmlns:a16="http://schemas.microsoft.com/office/drawing/2014/main" id="{44EB01F4-92E9-47FD-B0C2-BB94B7AF9A50}"/>
              </a:ext>
            </a:extLst>
          </p:cNvPr>
          <p:cNvSpPr txBox="1"/>
          <p:nvPr/>
        </p:nvSpPr>
        <p:spPr>
          <a:xfrm>
            <a:off x="6251484" y="4764252"/>
            <a:ext cx="1101584" cy="430887"/>
          </a:xfrm>
          <a:prstGeom prst="rect">
            <a:avLst/>
          </a:prstGeom>
          <a:noFill/>
        </p:spPr>
        <p:txBody>
          <a:bodyPr wrap="none" rtlCol="0">
            <a:spAutoFit/>
          </a:bodyPr>
          <a:lstStyle/>
          <a:p>
            <a:pPr defTabSz="514350"/>
            <a:r>
              <a:rPr lang="en-US" sz="1100" dirty="0">
                <a:solidFill>
                  <a:srgbClr val="E7E6E6">
                    <a:lumMod val="50000"/>
                  </a:srgbClr>
                </a:solidFill>
                <a:latin typeface="Calibri" panose="020F0502020204030204"/>
              </a:rPr>
              <a:t>See website for </a:t>
            </a:r>
          </a:p>
          <a:p>
            <a:pPr defTabSz="514350"/>
            <a:r>
              <a:rPr lang="en-US" sz="1100" dirty="0">
                <a:solidFill>
                  <a:srgbClr val="E7E6E6">
                    <a:lumMod val="50000"/>
                  </a:srgbClr>
                </a:solidFill>
                <a:latin typeface="Calibri" panose="020F0502020204030204"/>
              </a:rPr>
              <a:t>detailed list</a:t>
            </a:r>
          </a:p>
        </p:txBody>
      </p:sp>
      <p:sp>
        <p:nvSpPr>
          <p:cNvPr id="37" name="Left Brace 36">
            <a:extLst>
              <a:ext uri="{FF2B5EF4-FFF2-40B4-BE49-F238E27FC236}">
                <a16:creationId xmlns:a16="http://schemas.microsoft.com/office/drawing/2014/main" id="{4AE00F7B-CFEF-4296-9B2D-B4A43EA1A355}"/>
              </a:ext>
            </a:extLst>
          </p:cNvPr>
          <p:cNvSpPr/>
          <p:nvPr/>
        </p:nvSpPr>
        <p:spPr>
          <a:xfrm>
            <a:off x="6172860" y="5374350"/>
            <a:ext cx="164398" cy="476153"/>
          </a:xfrm>
          <a:prstGeom prst="leftBrace">
            <a:avLst>
              <a:gd name="adj1" fmla="val 107946"/>
              <a:gd name="adj2" fmla="val 50000"/>
            </a:avLst>
          </a:prstGeom>
          <a:ln w="19050">
            <a:solidFill>
              <a:srgbClr val="0416FF"/>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514350"/>
            <a:endParaRPr lang="en-US" sz="1013">
              <a:solidFill>
                <a:prstClr val="black"/>
              </a:solidFill>
              <a:highlight>
                <a:srgbClr val="FF0000"/>
              </a:highlight>
              <a:latin typeface="Calibri" panose="020F0502020204030204"/>
            </a:endParaRPr>
          </a:p>
        </p:txBody>
      </p:sp>
      <p:sp>
        <p:nvSpPr>
          <p:cNvPr id="38" name="TextBox 37">
            <a:extLst>
              <a:ext uri="{FF2B5EF4-FFF2-40B4-BE49-F238E27FC236}">
                <a16:creationId xmlns:a16="http://schemas.microsoft.com/office/drawing/2014/main" id="{AEB48B2B-7EC9-4769-B6C8-05CBC7092191}"/>
              </a:ext>
            </a:extLst>
          </p:cNvPr>
          <p:cNvSpPr txBox="1"/>
          <p:nvPr/>
        </p:nvSpPr>
        <p:spPr>
          <a:xfrm>
            <a:off x="6309736" y="5387654"/>
            <a:ext cx="1101584" cy="430887"/>
          </a:xfrm>
          <a:prstGeom prst="rect">
            <a:avLst/>
          </a:prstGeom>
          <a:noFill/>
        </p:spPr>
        <p:txBody>
          <a:bodyPr wrap="none" rtlCol="0">
            <a:spAutoFit/>
          </a:bodyPr>
          <a:lstStyle/>
          <a:p>
            <a:pPr defTabSz="514350"/>
            <a:r>
              <a:rPr lang="en-US" sz="1100" dirty="0">
                <a:solidFill>
                  <a:srgbClr val="E7E6E6">
                    <a:lumMod val="50000"/>
                  </a:srgbClr>
                </a:solidFill>
              </a:rPr>
              <a:t>See website for </a:t>
            </a:r>
          </a:p>
          <a:p>
            <a:pPr defTabSz="514350"/>
            <a:r>
              <a:rPr lang="en-US" sz="1100" dirty="0">
                <a:solidFill>
                  <a:srgbClr val="E7E6E6">
                    <a:lumMod val="50000"/>
                  </a:srgbClr>
                </a:solidFill>
              </a:rPr>
              <a:t>detailed list</a:t>
            </a:r>
          </a:p>
        </p:txBody>
      </p:sp>
      <p:sp>
        <p:nvSpPr>
          <p:cNvPr id="28" name="Rounded Rectangle 34">
            <a:extLst>
              <a:ext uri="{FF2B5EF4-FFF2-40B4-BE49-F238E27FC236}">
                <a16:creationId xmlns:a16="http://schemas.microsoft.com/office/drawing/2014/main" id="{6CDB5E58-F53C-4E16-9683-2AAA44EA5228}"/>
              </a:ext>
            </a:extLst>
          </p:cNvPr>
          <p:cNvSpPr/>
          <p:nvPr/>
        </p:nvSpPr>
        <p:spPr>
          <a:xfrm>
            <a:off x="8054346" y="2261008"/>
            <a:ext cx="3015986" cy="753363"/>
          </a:xfrm>
          <a:prstGeom prst="roundRect">
            <a:avLst/>
          </a:prstGeom>
          <a:solidFill>
            <a:srgbClr val="041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rgbClr val="FFFF00"/>
                </a:solidFill>
              </a:rPr>
              <a:t>Senior Independent Work</a:t>
            </a:r>
          </a:p>
          <a:p>
            <a:pPr algn="ctr"/>
            <a:r>
              <a:rPr lang="en-US" i="1" dirty="0">
                <a:solidFill>
                  <a:srgbClr val="FFFF00"/>
                </a:solidFill>
              </a:rPr>
              <a:t>SPI 498 &amp; SPI 499</a:t>
            </a:r>
          </a:p>
        </p:txBody>
      </p:sp>
      <p:sp>
        <p:nvSpPr>
          <p:cNvPr id="27" name="Rounded Rectangle 21">
            <a:extLst>
              <a:ext uri="{FF2B5EF4-FFF2-40B4-BE49-F238E27FC236}">
                <a16:creationId xmlns:a16="http://schemas.microsoft.com/office/drawing/2014/main" id="{B25119FF-B5BF-4EC5-9BB6-90449D459C3C}"/>
              </a:ext>
            </a:extLst>
          </p:cNvPr>
          <p:cNvSpPr/>
          <p:nvPr/>
        </p:nvSpPr>
        <p:spPr>
          <a:xfrm>
            <a:off x="8054346" y="4496883"/>
            <a:ext cx="3015987" cy="569217"/>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r>
              <a:rPr lang="en-US" sz="2000" dirty="0">
                <a:solidFill>
                  <a:srgbClr val="FFFF00"/>
                </a:solidFill>
                <a:latin typeface="Calibri" panose="020F0502020204030204"/>
              </a:rPr>
              <a:t>Regional Focus</a:t>
            </a:r>
          </a:p>
          <a:p>
            <a:pPr algn="ctr" defTabSz="514350"/>
            <a:r>
              <a:rPr lang="en-US" sz="1200" dirty="0">
                <a:solidFill>
                  <a:srgbClr val="FFFF00"/>
                </a:solidFill>
                <a:latin typeface="Calibri" panose="020F0502020204030204"/>
              </a:rPr>
              <a:t>(across all courses taken at Princeton)</a:t>
            </a:r>
          </a:p>
        </p:txBody>
      </p:sp>
      <p:pic>
        <p:nvPicPr>
          <p:cNvPr id="14" name="Picture 13">
            <a:extLst>
              <a:ext uri="{FF2B5EF4-FFF2-40B4-BE49-F238E27FC236}">
                <a16:creationId xmlns:a16="http://schemas.microsoft.com/office/drawing/2014/main" id="{1D1996A8-7E33-E21D-B192-C46CE7107AE3}"/>
              </a:ext>
            </a:extLst>
          </p:cNvPr>
          <p:cNvPicPr/>
          <p:nvPr/>
        </p:nvPicPr>
        <p:blipFill>
          <a:blip r:embed="rId14"/>
          <a:srcRect/>
          <a:stretch/>
        </p:blipFill>
        <p:spPr>
          <a:xfrm>
            <a:off x="9915142" y="6225341"/>
            <a:ext cx="2109019" cy="457199"/>
          </a:xfrm>
          <a:prstGeom prst="rect">
            <a:avLst/>
          </a:prstGeom>
        </p:spPr>
      </p:pic>
      <p:pic>
        <p:nvPicPr>
          <p:cNvPr id="2" name="Picture 1">
            <a:extLst>
              <a:ext uri="{FF2B5EF4-FFF2-40B4-BE49-F238E27FC236}">
                <a16:creationId xmlns:a16="http://schemas.microsoft.com/office/drawing/2014/main" id="{7A0A1D43-2246-08CE-3D6D-80D9CDE5AAAE}"/>
              </a:ext>
            </a:extLst>
          </p:cNvPr>
          <p:cNvPicPr/>
          <p:nvPr/>
        </p:nvPicPr>
        <p:blipFill>
          <a:blip r:embed="rId15"/>
          <a:stretch>
            <a:fillRect/>
          </a:stretch>
        </p:blipFill>
        <p:spPr>
          <a:xfrm>
            <a:off x="-30480" y="6253868"/>
            <a:ext cx="12252960" cy="638174"/>
          </a:xfrm>
          <a:prstGeom prst="rect">
            <a:avLst/>
          </a:prstGeom>
        </p:spPr>
      </p:pic>
    </p:spTree>
    <p:custDataLst>
      <p:tags r:id="rId1"/>
    </p:custDataLst>
    <p:extLst>
      <p:ext uri="{BB962C8B-B14F-4D97-AF65-F5344CB8AC3E}">
        <p14:creationId xmlns:p14="http://schemas.microsoft.com/office/powerpoint/2010/main" val="1388287202"/>
      </p:ext>
    </p:extLst>
  </p:cSld>
  <p:clrMapOvr>
    <a:masterClrMapping/>
  </p:clrMapOvr>
  <mc:AlternateContent xmlns:mc="http://schemas.openxmlformats.org/markup-compatibility/2006" xmlns:p14="http://schemas.microsoft.com/office/powerpoint/2010/main">
    <mc:Choice Requires="p14">
      <p:transition spd="slow" p14:dur="2000" advTm="250856"/>
    </mc:Choice>
    <mc:Fallback xmlns="">
      <p:transition spd="slow" advTm="250856"/>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CE893299-2EAA-FC47-AD04-D8E7B48FB7A6}"/>
              </a:ext>
            </a:extLst>
          </p:cNvPr>
          <p:cNvSpPr txBox="1">
            <a:spLocks/>
          </p:cNvSpPr>
          <p:nvPr/>
        </p:nvSpPr>
        <p:spPr>
          <a:xfrm>
            <a:off x="2999554" y="1762542"/>
            <a:ext cx="6192892" cy="2415842"/>
          </a:xfrm>
          <a:prstGeom prst="rect">
            <a:avLst/>
          </a:prstGeom>
        </p:spPr>
        <p:txBody>
          <a:bodyPr vert="horz" lIns="68580" tIns="34290" rIns="68580" bIns="34290" rtlCol="0">
            <a:noAutofit/>
          </a:bodyPr>
          <a:lst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pPr algn="ctr"/>
            <a:r>
              <a:rPr lang="en-US" sz="4800" dirty="0"/>
              <a:t>Intellectual Depth (3)</a:t>
            </a:r>
          </a:p>
          <a:p>
            <a:pPr algn="ctr"/>
            <a:r>
              <a:rPr lang="en-US" sz="4800" dirty="0"/>
              <a:t>AND</a:t>
            </a:r>
          </a:p>
          <a:p>
            <a:pPr algn="ctr"/>
            <a:r>
              <a:rPr lang="en-US" sz="4800" dirty="0"/>
              <a:t>Disciplinary Breadth (3)</a:t>
            </a:r>
          </a:p>
        </p:txBody>
      </p:sp>
      <p:sp>
        <p:nvSpPr>
          <p:cNvPr id="9" name="TextBox 8">
            <a:extLst>
              <a:ext uri="{FF2B5EF4-FFF2-40B4-BE49-F238E27FC236}">
                <a16:creationId xmlns:a16="http://schemas.microsoft.com/office/drawing/2014/main" id="{ED6472A1-84C5-E349-BDD7-0DA16B0C7CD2}"/>
              </a:ext>
            </a:extLst>
          </p:cNvPr>
          <p:cNvSpPr txBox="1"/>
          <p:nvPr/>
        </p:nvSpPr>
        <p:spPr>
          <a:xfrm>
            <a:off x="4031173" y="58523"/>
            <a:ext cx="4129656" cy="1200329"/>
          </a:xfrm>
          <a:prstGeom prst="rect">
            <a:avLst/>
          </a:prstGeom>
          <a:noFill/>
        </p:spPr>
        <p:txBody>
          <a:bodyPr wrap="none" rtlCol="0">
            <a:spAutoFit/>
          </a:bodyPr>
          <a:lstStyle/>
          <a:p>
            <a:pPr algn="ctr"/>
            <a:r>
              <a:rPr lang="en-US" sz="5400" b="1" dirty="0">
                <a:solidFill>
                  <a:srgbClr val="0046FF"/>
                </a:solidFill>
                <a:latin typeface="Garamond" panose="02020404030301010803" pitchFamily="18" charset="0"/>
              </a:rPr>
              <a:t>ELECTIVES</a:t>
            </a:r>
          </a:p>
          <a:p>
            <a:pPr algn="ctr"/>
            <a:r>
              <a:rPr lang="en-US" dirty="0"/>
              <a:t>(</a:t>
            </a:r>
            <a:r>
              <a:rPr lang="en-US" i="1" dirty="0"/>
              <a:t>6 courses</a:t>
            </a:r>
            <a:r>
              <a:rPr lang="en-US" dirty="0"/>
              <a:t>)</a:t>
            </a:r>
          </a:p>
        </p:txBody>
      </p:sp>
      <p:sp>
        <p:nvSpPr>
          <p:cNvPr id="2" name="TextBox 1">
            <a:extLst>
              <a:ext uri="{FF2B5EF4-FFF2-40B4-BE49-F238E27FC236}">
                <a16:creationId xmlns:a16="http://schemas.microsoft.com/office/drawing/2014/main" id="{ACE58591-747B-9B6C-0FD5-396716877860}"/>
              </a:ext>
            </a:extLst>
          </p:cNvPr>
          <p:cNvSpPr txBox="1"/>
          <p:nvPr/>
        </p:nvSpPr>
        <p:spPr>
          <a:xfrm>
            <a:off x="1811521" y="4682074"/>
            <a:ext cx="8568957" cy="923330"/>
          </a:xfrm>
          <a:prstGeom prst="rect">
            <a:avLst/>
          </a:prstGeom>
          <a:noFill/>
        </p:spPr>
        <p:txBody>
          <a:bodyPr wrap="square" rtlCol="0">
            <a:spAutoFit/>
          </a:bodyPr>
          <a:lstStyle/>
          <a:p>
            <a:pPr algn="ctr"/>
            <a:r>
              <a:rPr lang="en-US" b="1" dirty="0"/>
              <a:t>Please note: all electives must be approved and listed on the master course list to count.</a:t>
            </a:r>
          </a:p>
          <a:p>
            <a:pPr algn="ctr"/>
            <a:r>
              <a:rPr lang="en-US" b="1" dirty="0"/>
              <a:t>Additionally, all courses </a:t>
            </a:r>
            <a:r>
              <a:rPr lang="en-US" b="1" i="0" dirty="0">
                <a:solidFill>
                  <a:srgbClr val="000000"/>
                </a:solidFill>
                <a:effectLst/>
                <a:latin typeface="Benton"/>
              </a:rPr>
              <a:t>are recorded based on the home department title, no cross-listed departments will be taken into account</a:t>
            </a:r>
            <a:endParaRPr lang="en-US" b="1" dirty="0"/>
          </a:p>
        </p:txBody>
      </p:sp>
      <p:pic>
        <p:nvPicPr>
          <p:cNvPr id="6" name="Picture 5">
            <a:extLst>
              <a:ext uri="{FF2B5EF4-FFF2-40B4-BE49-F238E27FC236}">
                <a16:creationId xmlns:a16="http://schemas.microsoft.com/office/drawing/2014/main" id="{666502C6-9B55-5061-014B-71DB4A8B19FD}"/>
              </a:ext>
            </a:extLst>
          </p:cNvPr>
          <p:cNvPicPr/>
          <p:nvPr/>
        </p:nvPicPr>
        <p:blipFill>
          <a:blip r:embed="rId3"/>
          <a:stretch>
            <a:fillRect/>
          </a:stretch>
        </p:blipFill>
        <p:spPr>
          <a:xfrm>
            <a:off x="-30480" y="6219826"/>
            <a:ext cx="12252960" cy="638174"/>
          </a:xfrm>
          <a:prstGeom prst="rect">
            <a:avLst/>
          </a:prstGeom>
        </p:spPr>
      </p:pic>
    </p:spTree>
    <p:custDataLst>
      <p:tags r:id="rId1"/>
    </p:custDataLst>
    <p:extLst>
      <p:ext uri="{BB962C8B-B14F-4D97-AF65-F5344CB8AC3E}">
        <p14:creationId xmlns:p14="http://schemas.microsoft.com/office/powerpoint/2010/main" val="4227423809"/>
      </p:ext>
    </p:extLst>
  </p:cSld>
  <p:clrMapOvr>
    <a:masterClrMapping/>
  </p:clrMapOvr>
  <mc:AlternateContent xmlns:mc="http://schemas.openxmlformats.org/markup-compatibility/2006" xmlns:p14="http://schemas.microsoft.com/office/powerpoint/2010/main">
    <mc:Choice Requires="p14">
      <p:transition spd="slow" p14:dur="2000" advTm="52403"/>
    </mc:Choice>
    <mc:Fallback xmlns="">
      <p:transition spd="slow" advTm="52403"/>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2A9C87-6E53-4C22-689A-852A0496DB2C}"/>
            </a:ext>
          </a:extLst>
        </p:cNvPr>
        <p:cNvGrpSpPr/>
        <p:nvPr/>
      </p:nvGrpSpPr>
      <p:grpSpPr>
        <a:xfrm>
          <a:off x="0" y="0"/>
          <a:ext cx="0" cy="0"/>
          <a:chOff x="0" y="0"/>
          <a:chExt cx="0" cy="0"/>
        </a:xfrm>
      </p:grpSpPr>
      <p:sp>
        <p:nvSpPr>
          <p:cNvPr id="7" name="Content Placeholder 2">
            <a:extLst>
              <a:ext uri="{FF2B5EF4-FFF2-40B4-BE49-F238E27FC236}">
                <a16:creationId xmlns:a16="http://schemas.microsoft.com/office/drawing/2014/main" id="{62D20DE5-2D72-8F62-6B01-37248D845161}"/>
              </a:ext>
            </a:extLst>
          </p:cNvPr>
          <p:cNvSpPr txBox="1">
            <a:spLocks/>
          </p:cNvSpPr>
          <p:nvPr/>
        </p:nvSpPr>
        <p:spPr>
          <a:xfrm>
            <a:off x="3217694" y="1351900"/>
            <a:ext cx="5835472" cy="646461"/>
          </a:xfrm>
          <a:prstGeom prst="rect">
            <a:avLst/>
          </a:prstGeom>
        </p:spPr>
        <p:txBody>
          <a:bodyPr vert="horz" lIns="68580" tIns="34290" rIns="68580" bIns="34290" rtlCol="0">
            <a:noAutofit/>
          </a:bodyPr>
          <a:lst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pPr algn="ctr"/>
            <a:r>
              <a:rPr lang="en-US" sz="4400" dirty="0">
                <a:solidFill>
                  <a:srgbClr val="0046FF"/>
                </a:solidFill>
              </a:rPr>
              <a:t>Intellectual Depth (3)</a:t>
            </a:r>
            <a:endParaRPr lang="en-US" sz="4400" dirty="0"/>
          </a:p>
          <a:p>
            <a:endParaRPr lang="en-US" sz="4400" dirty="0"/>
          </a:p>
        </p:txBody>
      </p:sp>
      <p:sp>
        <p:nvSpPr>
          <p:cNvPr id="9" name="TextBox 8">
            <a:extLst>
              <a:ext uri="{FF2B5EF4-FFF2-40B4-BE49-F238E27FC236}">
                <a16:creationId xmlns:a16="http://schemas.microsoft.com/office/drawing/2014/main" id="{AF73B0A4-E817-E2AE-3F09-D2EE4302D1AC}"/>
              </a:ext>
            </a:extLst>
          </p:cNvPr>
          <p:cNvSpPr txBox="1"/>
          <p:nvPr/>
        </p:nvSpPr>
        <p:spPr>
          <a:xfrm>
            <a:off x="7486647" y="2123700"/>
            <a:ext cx="3805530" cy="2996940"/>
          </a:xfrm>
          <a:prstGeom prst="rect">
            <a:avLst/>
          </a:prstGeom>
          <a:noFill/>
        </p:spPr>
        <p:txBody>
          <a:bodyPr wrap="square" rtlCol="0">
            <a:noAutofit/>
          </a:bodyPr>
          <a:lstStyle/>
          <a:p>
            <a:pPr marL="342900" indent="-342900">
              <a:buFont typeface="Arial" panose="020B0604020202020204" pitchFamily="34" charset="0"/>
              <a:buChar char="•"/>
            </a:pPr>
            <a:r>
              <a:rPr lang="en-US" sz="2800" b="1" u="sng" dirty="0">
                <a:solidFill>
                  <a:srgbClr val="0046FF"/>
                </a:solidFill>
              </a:rPr>
              <a:t>Disciplinary</a:t>
            </a:r>
            <a:r>
              <a:rPr lang="en-US" sz="2800" dirty="0"/>
              <a:t> Depth: </a:t>
            </a:r>
            <a:br>
              <a:rPr lang="en-US" sz="2800" dirty="0"/>
            </a:br>
            <a:r>
              <a:rPr lang="en-US" sz="2800" dirty="0"/>
              <a:t>Three courses in one SPIA-affiliated department – e.g., CEE, COS, ECO, EEB, GEO, HIS, MAE, POL, PSY, SOC, SPI</a:t>
            </a:r>
          </a:p>
        </p:txBody>
      </p:sp>
      <p:sp>
        <p:nvSpPr>
          <p:cNvPr id="10" name="TextBox 9">
            <a:extLst>
              <a:ext uri="{FF2B5EF4-FFF2-40B4-BE49-F238E27FC236}">
                <a16:creationId xmlns:a16="http://schemas.microsoft.com/office/drawing/2014/main" id="{5461A4E9-0569-0A27-4822-59AAA3A4C311}"/>
              </a:ext>
            </a:extLst>
          </p:cNvPr>
          <p:cNvSpPr txBox="1"/>
          <p:nvPr/>
        </p:nvSpPr>
        <p:spPr>
          <a:xfrm>
            <a:off x="4031173" y="58523"/>
            <a:ext cx="4129657" cy="1200329"/>
          </a:xfrm>
          <a:prstGeom prst="rect">
            <a:avLst/>
          </a:prstGeom>
          <a:noFill/>
        </p:spPr>
        <p:txBody>
          <a:bodyPr wrap="none" rtlCol="0">
            <a:spAutoFit/>
          </a:bodyPr>
          <a:lstStyle/>
          <a:p>
            <a:pPr algn="ctr"/>
            <a:r>
              <a:rPr lang="en-US" sz="5400" b="1" dirty="0">
                <a:solidFill>
                  <a:srgbClr val="0046FF"/>
                </a:solidFill>
                <a:latin typeface="Garamond" panose="02020404030301010803" pitchFamily="18" charset="0"/>
                <a:hlinkClick r:id="rId3"/>
              </a:rPr>
              <a:t>ELECTIVES</a:t>
            </a:r>
            <a:endParaRPr lang="en-US" sz="5400" b="1" dirty="0">
              <a:solidFill>
                <a:srgbClr val="0046FF"/>
              </a:solidFill>
              <a:latin typeface="Garamond" panose="02020404030301010803" pitchFamily="18" charset="0"/>
            </a:endParaRPr>
          </a:p>
          <a:p>
            <a:pPr algn="ctr"/>
            <a:r>
              <a:rPr lang="en-US" dirty="0"/>
              <a:t>(</a:t>
            </a:r>
            <a:r>
              <a:rPr lang="en-US" i="1" dirty="0"/>
              <a:t>6 courses</a:t>
            </a:r>
            <a:r>
              <a:rPr lang="en-US" dirty="0"/>
              <a:t>)</a:t>
            </a:r>
          </a:p>
        </p:txBody>
      </p:sp>
      <p:sp>
        <p:nvSpPr>
          <p:cNvPr id="3" name="TextBox 2">
            <a:extLst>
              <a:ext uri="{FF2B5EF4-FFF2-40B4-BE49-F238E27FC236}">
                <a16:creationId xmlns:a16="http://schemas.microsoft.com/office/drawing/2014/main" id="{D73574AF-9076-0654-875A-769B3D4F9618}"/>
              </a:ext>
            </a:extLst>
          </p:cNvPr>
          <p:cNvSpPr txBox="1"/>
          <p:nvPr/>
        </p:nvSpPr>
        <p:spPr>
          <a:xfrm flipH="1">
            <a:off x="6031395" y="3652879"/>
            <a:ext cx="902288" cy="707886"/>
          </a:xfrm>
          <a:prstGeom prst="rect">
            <a:avLst/>
          </a:prstGeom>
          <a:noFill/>
        </p:spPr>
        <p:txBody>
          <a:bodyPr wrap="square" rtlCol="0">
            <a:spAutoFit/>
          </a:bodyPr>
          <a:lstStyle/>
          <a:p>
            <a:r>
              <a:rPr lang="en-US" sz="4000" b="1" dirty="0"/>
              <a:t>OR</a:t>
            </a:r>
          </a:p>
        </p:txBody>
      </p:sp>
      <p:sp>
        <p:nvSpPr>
          <p:cNvPr id="8" name="TextBox 7">
            <a:extLst>
              <a:ext uri="{FF2B5EF4-FFF2-40B4-BE49-F238E27FC236}">
                <a16:creationId xmlns:a16="http://schemas.microsoft.com/office/drawing/2014/main" id="{FB8FC4E2-8C25-B327-11B7-912965E4F564}"/>
              </a:ext>
            </a:extLst>
          </p:cNvPr>
          <p:cNvSpPr txBox="1"/>
          <p:nvPr/>
        </p:nvSpPr>
        <p:spPr>
          <a:xfrm>
            <a:off x="149372" y="2123700"/>
            <a:ext cx="6560265" cy="3385542"/>
          </a:xfrm>
          <a:prstGeom prst="rect">
            <a:avLst/>
          </a:prstGeom>
          <a:noFill/>
        </p:spPr>
        <p:txBody>
          <a:bodyPr wrap="square" rtlCol="0">
            <a:spAutoFit/>
          </a:bodyPr>
          <a:lstStyle/>
          <a:p>
            <a:pPr marL="342900" indent="-342900">
              <a:buFont typeface="Arial" panose="020B0604020202020204" pitchFamily="34" charset="0"/>
              <a:buChar char="•"/>
            </a:pPr>
            <a:r>
              <a:rPr lang="en-US" sz="2800" b="1" u="sng" dirty="0">
                <a:solidFill>
                  <a:srgbClr val="0046FF"/>
                </a:solidFill>
              </a:rPr>
              <a:t>Thematic</a:t>
            </a:r>
            <a:r>
              <a:rPr lang="en-US" sz="2800" dirty="0"/>
              <a:t> Depth: </a:t>
            </a:r>
            <a:br>
              <a:rPr lang="en-US" sz="2800" dirty="0"/>
            </a:br>
            <a:r>
              <a:rPr lang="en-US" sz="2000" dirty="0"/>
              <a:t>Three courses bound by a theme, drawn from SPIA-affiliated departments or SPIA-approved courses. Thematic areas include:</a:t>
            </a:r>
          </a:p>
          <a:p>
            <a:pPr marL="800100" lvl="1" indent="-342900">
              <a:buFont typeface="+mj-lt"/>
              <a:buAutoNum type="arabicPeriod"/>
            </a:pPr>
            <a:r>
              <a:rPr lang="en-US" dirty="0"/>
              <a:t>Community and Individual Health, Education</a:t>
            </a:r>
          </a:p>
          <a:p>
            <a:pPr marL="800100" lvl="1" indent="-342900">
              <a:buFont typeface="+mj-lt"/>
              <a:buAutoNum type="arabicPeriod"/>
            </a:pPr>
            <a:r>
              <a:rPr lang="en-US" dirty="0"/>
              <a:t>Economic Development</a:t>
            </a:r>
          </a:p>
          <a:p>
            <a:pPr marL="800100" lvl="1" indent="-342900">
              <a:buFont typeface="+mj-lt"/>
              <a:buAutoNum type="arabicPeriod"/>
            </a:pPr>
            <a:r>
              <a:rPr lang="en-US" dirty="0"/>
              <a:t>Environment &amp; Energy</a:t>
            </a:r>
          </a:p>
          <a:p>
            <a:pPr marL="800100" lvl="1" indent="-342900">
              <a:buFont typeface="+mj-lt"/>
              <a:buAutoNum type="arabicPeriod"/>
            </a:pPr>
            <a:r>
              <a:rPr lang="en-US" dirty="0"/>
              <a:t>Globalization &amp; International Relations</a:t>
            </a:r>
          </a:p>
          <a:p>
            <a:pPr marL="800100" lvl="1" indent="-342900">
              <a:buFont typeface="+mj-lt"/>
              <a:buAutoNum type="arabicPeriod"/>
            </a:pPr>
            <a:r>
              <a:rPr lang="en-US" dirty="0"/>
              <a:t>Governance, Law &amp; Citizenship</a:t>
            </a:r>
          </a:p>
          <a:p>
            <a:pPr marL="800100" lvl="1" indent="-342900">
              <a:buFont typeface="+mj-lt"/>
              <a:buAutoNum type="arabicPeriod"/>
            </a:pPr>
            <a:r>
              <a:rPr lang="en-US" dirty="0"/>
              <a:t>Inequality &amp; Human Rights</a:t>
            </a:r>
          </a:p>
          <a:p>
            <a:pPr marL="800100" lvl="1" indent="-342900">
              <a:buFont typeface="+mj-lt"/>
              <a:buAutoNum type="arabicPeriod"/>
            </a:pPr>
            <a:r>
              <a:rPr lang="en-US" dirty="0"/>
              <a:t>National and International Security &amp; Conflict</a:t>
            </a:r>
          </a:p>
        </p:txBody>
      </p:sp>
      <p:pic>
        <p:nvPicPr>
          <p:cNvPr id="6" name="Picture 5">
            <a:extLst>
              <a:ext uri="{FF2B5EF4-FFF2-40B4-BE49-F238E27FC236}">
                <a16:creationId xmlns:a16="http://schemas.microsoft.com/office/drawing/2014/main" id="{22A5073A-6500-102D-ED62-6375BFB8DFC8}"/>
              </a:ext>
            </a:extLst>
          </p:cNvPr>
          <p:cNvPicPr/>
          <p:nvPr/>
        </p:nvPicPr>
        <p:blipFill>
          <a:blip r:embed="rId4"/>
          <a:stretch>
            <a:fillRect/>
          </a:stretch>
        </p:blipFill>
        <p:spPr>
          <a:xfrm>
            <a:off x="-30480" y="6219826"/>
            <a:ext cx="12252960" cy="638174"/>
          </a:xfrm>
          <a:prstGeom prst="rect">
            <a:avLst/>
          </a:prstGeom>
        </p:spPr>
      </p:pic>
    </p:spTree>
    <p:extLst>
      <p:ext uri="{BB962C8B-B14F-4D97-AF65-F5344CB8AC3E}">
        <p14:creationId xmlns:p14="http://schemas.microsoft.com/office/powerpoint/2010/main" val="3354421727"/>
      </p:ext>
    </p:extLst>
  </p:cSld>
  <p:clrMapOvr>
    <a:masterClrMapping/>
  </p:clrMapOvr>
  <mc:AlternateContent xmlns:mc="http://schemas.openxmlformats.org/markup-compatibility/2006" xmlns:p14="http://schemas.microsoft.com/office/powerpoint/2010/main">
    <mc:Choice Requires="p14">
      <p:transition spd="slow" p14:dur="2000" advTm="11518"/>
    </mc:Choice>
    <mc:Fallback xmlns="">
      <p:transition spd="slow" advTm="11518"/>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EFDE681-7D47-9B46-81EB-2FCE9A739D9D}"/>
              </a:ext>
            </a:extLst>
          </p:cNvPr>
          <p:cNvSpPr txBox="1"/>
          <p:nvPr/>
        </p:nvSpPr>
        <p:spPr>
          <a:xfrm>
            <a:off x="251173" y="2172553"/>
            <a:ext cx="11689654" cy="3823133"/>
          </a:xfrm>
          <a:prstGeom prst="rect">
            <a:avLst/>
          </a:prstGeom>
          <a:noFill/>
        </p:spPr>
        <p:txBody>
          <a:bodyPr wrap="square" rtlCol="0">
            <a:noAutofit/>
          </a:bodyPr>
          <a:lstStyle/>
          <a:p>
            <a:pPr marL="457200" indent="-457200">
              <a:buFont typeface="Arial" panose="020B0604020202020204" pitchFamily="34" charset="0"/>
              <a:buChar char="•"/>
            </a:pPr>
            <a:r>
              <a:rPr lang="en-US" sz="2400" dirty="0"/>
              <a:t>Three courses each from a unique SPIA-affiliated department listed here: CEE, COS, EEB, ENV, GEO, GHP, HIS, MAE, POL, PSY, SOC, SPI</a:t>
            </a:r>
            <a:br>
              <a:rPr lang="en-US" sz="2400" dirty="0"/>
            </a:br>
            <a:endParaRPr lang="en-US" sz="2400" dirty="0"/>
          </a:p>
          <a:p>
            <a:pPr marL="457200" indent="-457200">
              <a:buFont typeface="Arial" panose="020B0604020202020204" pitchFamily="34" charset="0"/>
              <a:buChar char="•"/>
            </a:pPr>
            <a:r>
              <a:rPr lang="en-US" sz="2400" dirty="0"/>
              <a:t>The SPIA-affiliated department used to fulfill the Breadth should not overlap with you Depth electives</a:t>
            </a:r>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r>
              <a:rPr lang="en-US" sz="2400" dirty="0"/>
              <a:t>Among the six (6) electives, </a:t>
            </a:r>
            <a:r>
              <a:rPr lang="en-US" sz="2400" u="sng" dirty="0"/>
              <a:t>no more than three (3) courses</a:t>
            </a:r>
            <a:r>
              <a:rPr lang="en-US" sz="2400" dirty="0"/>
              <a:t> may come from a single department.</a:t>
            </a:r>
          </a:p>
          <a:p>
            <a:endParaRPr lang="en-US" sz="2400" dirty="0"/>
          </a:p>
          <a:p>
            <a:pPr marL="457200" indent="-457200">
              <a:buFont typeface="Arial" panose="020B0604020202020204" pitchFamily="34" charset="0"/>
              <a:buChar char="•"/>
            </a:pPr>
            <a:r>
              <a:rPr lang="en-US" sz="2400" dirty="0"/>
              <a:t>ECO excluded as it’s already a required prerequisite and Core course.</a:t>
            </a:r>
          </a:p>
        </p:txBody>
      </p:sp>
      <p:sp>
        <p:nvSpPr>
          <p:cNvPr id="8" name="Content Placeholder 2">
            <a:extLst>
              <a:ext uri="{FF2B5EF4-FFF2-40B4-BE49-F238E27FC236}">
                <a16:creationId xmlns:a16="http://schemas.microsoft.com/office/drawing/2014/main" id="{7F090F15-5564-4446-8FF5-E5C45C70DE67}"/>
              </a:ext>
            </a:extLst>
          </p:cNvPr>
          <p:cNvSpPr txBox="1">
            <a:spLocks/>
          </p:cNvSpPr>
          <p:nvPr/>
        </p:nvSpPr>
        <p:spPr>
          <a:xfrm>
            <a:off x="3259947" y="1497695"/>
            <a:ext cx="5672106" cy="906393"/>
          </a:xfrm>
          <a:prstGeom prst="rect">
            <a:avLst/>
          </a:prstGeom>
        </p:spPr>
        <p:txBody>
          <a:bodyPr vert="horz" lIns="68580" tIns="34290" rIns="68580" bIns="34290" rtlCol="0">
            <a:noAutofit/>
          </a:bodyPr>
          <a:lst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pPr algn="ctr"/>
            <a:r>
              <a:rPr lang="en-US" sz="4000" dirty="0">
                <a:solidFill>
                  <a:srgbClr val="0046FF"/>
                </a:solidFill>
              </a:rPr>
              <a:t>Disciplinary Breadth (3)</a:t>
            </a:r>
            <a:endParaRPr lang="en-US" sz="4000" dirty="0"/>
          </a:p>
        </p:txBody>
      </p:sp>
      <p:sp>
        <p:nvSpPr>
          <p:cNvPr id="10" name="TextBox 9">
            <a:extLst>
              <a:ext uri="{FF2B5EF4-FFF2-40B4-BE49-F238E27FC236}">
                <a16:creationId xmlns:a16="http://schemas.microsoft.com/office/drawing/2014/main" id="{B0A3F853-A9DF-AE49-9F59-AD776CDA8825}"/>
              </a:ext>
            </a:extLst>
          </p:cNvPr>
          <p:cNvSpPr txBox="1"/>
          <p:nvPr/>
        </p:nvSpPr>
        <p:spPr>
          <a:xfrm>
            <a:off x="4031173" y="58523"/>
            <a:ext cx="4129657" cy="1200329"/>
          </a:xfrm>
          <a:prstGeom prst="rect">
            <a:avLst/>
          </a:prstGeom>
          <a:noFill/>
        </p:spPr>
        <p:txBody>
          <a:bodyPr wrap="none" rtlCol="0">
            <a:spAutoFit/>
          </a:bodyPr>
          <a:lstStyle/>
          <a:p>
            <a:pPr algn="ctr"/>
            <a:r>
              <a:rPr lang="en-US" sz="5400" b="1" dirty="0">
                <a:solidFill>
                  <a:srgbClr val="0046FF"/>
                </a:solidFill>
                <a:latin typeface="Garamond" panose="02020404030301010803" pitchFamily="18" charset="0"/>
                <a:hlinkClick r:id="rId3"/>
              </a:rPr>
              <a:t>ELECTIVES</a:t>
            </a:r>
            <a:endParaRPr lang="en-US" sz="5400" b="1" dirty="0">
              <a:solidFill>
                <a:srgbClr val="0046FF"/>
              </a:solidFill>
              <a:latin typeface="Garamond" panose="02020404030301010803" pitchFamily="18" charset="0"/>
            </a:endParaRPr>
          </a:p>
          <a:p>
            <a:pPr algn="ctr"/>
            <a:r>
              <a:rPr lang="en-US" dirty="0"/>
              <a:t>(</a:t>
            </a:r>
            <a:r>
              <a:rPr lang="en-US" i="1" dirty="0"/>
              <a:t>6 courses</a:t>
            </a:r>
            <a:r>
              <a:rPr lang="en-US" dirty="0"/>
              <a:t>)</a:t>
            </a:r>
          </a:p>
        </p:txBody>
      </p:sp>
      <p:pic>
        <p:nvPicPr>
          <p:cNvPr id="3" name="Picture 2">
            <a:extLst>
              <a:ext uri="{FF2B5EF4-FFF2-40B4-BE49-F238E27FC236}">
                <a16:creationId xmlns:a16="http://schemas.microsoft.com/office/drawing/2014/main" id="{45C8FAA1-E704-01CF-E219-ED6BE015DB80}"/>
              </a:ext>
            </a:extLst>
          </p:cNvPr>
          <p:cNvPicPr/>
          <p:nvPr/>
        </p:nvPicPr>
        <p:blipFill>
          <a:blip r:embed="rId4"/>
          <a:stretch>
            <a:fillRect/>
          </a:stretch>
        </p:blipFill>
        <p:spPr>
          <a:xfrm>
            <a:off x="-30480" y="6219826"/>
            <a:ext cx="12252960" cy="638174"/>
          </a:xfrm>
          <a:prstGeom prst="rect">
            <a:avLst/>
          </a:prstGeom>
        </p:spPr>
      </p:pic>
    </p:spTree>
    <p:extLst>
      <p:ext uri="{BB962C8B-B14F-4D97-AF65-F5344CB8AC3E}">
        <p14:creationId xmlns:p14="http://schemas.microsoft.com/office/powerpoint/2010/main" val="2653417446"/>
      </p:ext>
    </p:extLst>
  </p:cSld>
  <p:clrMapOvr>
    <a:masterClrMapping/>
  </p:clrMapOvr>
  <mc:AlternateContent xmlns:mc="http://schemas.openxmlformats.org/markup-compatibility/2006" xmlns:p14="http://schemas.microsoft.com/office/powerpoint/2010/main">
    <mc:Choice Requires="p14">
      <p:transition spd="slow" p14:dur="2000" advTm="45481"/>
    </mc:Choice>
    <mc:Fallback xmlns="">
      <p:transition spd="slow" advTm="45481"/>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46EFE7A-6850-1C41-9FCD-F6407D9C212C}"/>
              </a:ext>
            </a:extLst>
          </p:cNvPr>
          <p:cNvSpPr txBox="1"/>
          <p:nvPr/>
        </p:nvSpPr>
        <p:spPr>
          <a:xfrm>
            <a:off x="2030791" y="58523"/>
            <a:ext cx="8130432" cy="923330"/>
          </a:xfrm>
          <a:prstGeom prst="rect">
            <a:avLst/>
          </a:prstGeom>
          <a:noFill/>
        </p:spPr>
        <p:txBody>
          <a:bodyPr wrap="none" rtlCol="0">
            <a:spAutoFit/>
          </a:bodyPr>
          <a:lstStyle/>
          <a:p>
            <a:pPr algn="ctr"/>
            <a:r>
              <a:rPr lang="en-US" sz="5400" b="1" dirty="0">
                <a:latin typeface="Garamond" panose="02020404030301010803" pitchFamily="18" charset="0"/>
              </a:rPr>
              <a:t>Things to keep in mind…..</a:t>
            </a:r>
            <a:endParaRPr lang="en-US" dirty="0">
              <a:latin typeface="Garamond" panose="02020404030301010803" pitchFamily="18" charset="0"/>
            </a:endParaRPr>
          </a:p>
        </p:txBody>
      </p:sp>
      <p:sp>
        <p:nvSpPr>
          <p:cNvPr id="11" name="TextBox 10">
            <a:extLst>
              <a:ext uri="{FF2B5EF4-FFF2-40B4-BE49-F238E27FC236}">
                <a16:creationId xmlns:a16="http://schemas.microsoft.com/office/drawing/2014/main" id="{E58DDD47-C85E-413C-94E2-94DF7FFEABCA}"/>
              </a:ext>
            </a:extLst>
          </p:cNvPr>
          <p:cNvSpPr txBox="1"/>
          <p:nvPr/>
        </p:nvSpPr>
        <p:spPr>
          <a:xfrm>
            <a:off x="460231" y="1216807"/>
            <a:ext cx="11271538" cy="1815882"/>
          </a:xfrm>
          <a:prstGeom prst="rect">
            <a:avLst/>
          </a:prstGeom>
          <a:noFill/>
        </p:spPr>
        <p:txBody>
          <a:bodyPr wrap="square" rtlCol="0">
            <a:spAutoFit/>
          </a:bodyPr>
          <a:lstStyle/>
          <a:p>
            <a:pPr algn="ctr"/>
            <a:r>
              <a:rPr lang="en-US" sz="4000" b="1" dirty="0">
                <a:solidFill>
                  <a:srgbClr val="0046FF"/>
                </a:solidFill>
                <a:latin typeface="Garamond" panose="02020404030301010803" pitchFamily="18" charset="0"/>
              </a:rPr>
              <a:t>Regional Focus</a:t>
            </a:r>
            <a:r>
              <a:rPr lang="en-US" sz="4000" dirty="0">
                <a:solidFill>
                  <a:srgbClr val="0046FF"/>
                </a:solidFill>
                <a:latin typeface="Garamond" panose="02020404030301010803" pitchFamily="18" charset="0"/>
              </a:rPr>
              <a:t> </a:t>
            </a:r>
            <a:br>
              <a:rPr lang="en-US" sz="2000" dirty="0">
                <a:solidFill>
                  <a:srgbClr val="0046FF"/>
                </a:solidFill>
              </a:rPr>
            </a:br>
            <a:r>
              <a:rPr lang="en-US" sz="2400" dirty="0"/>
              <a:t>Across all course work</a:t>
            </a:r>
          </a:p>
          <a:p>
            <a:pPr algn="ctr"/>
            <a:r>
              <a:rPr lang="en-US" sz="2400" dirty="0"/>
              <a:t>at least </a:t>
            </a:r>
            <a:r>
              <a:rPr lang="en-US" sz="2400" b="1" dirty="0"/>
              <a:t>two courses </a:t>
            </a:r>
            <a:r>
              <a:rPr lang="en-US" sz="2400" dirty="0"/>
              <a:t>must have a substantive </a:t>
            </a:r>
          </a:p>
          <a:p>
            <a:pPr algn="ctr"/>
            <a:r>
              <a:rPr lang="en-US" sz="2400" dirty="0"/>
              <a:t>focus on one particular continent.</a:t>
            </a:r>
          </a:p>
        </p:txBody>
      </p:sp>
      <p:sp>
        <p:nvSpPr>
          <p:cNvPr id="2" name="TextBox 1">
            <a:extLst>
              <a:ext uri="{FF2B5EF4-FFF2-40B4-BE49-F238E27FC236}">
                <a16:creationId xmlns:a16="http://schemas.microsoft.com/office/drawing/2014/main" id="{B4A48742-48A0-26E3-5F2E-1ECF51303285}"/>
              </a:ext>
            </a:extLst>
          </p:cNvPr>
          <p:cNvSpPr txBox="1"/>
          <p:nvPr/>
        </p:nvSpPr>
        <p:spPr>
          <a:xfrm>
            <a:off x="62575" y="3379762"/>
            <a:ext cx="12066850" cy="2492990"/>
          </a:xfrm>
          <a:prstGeom prst="rect">
            <a:avLst/>
          </a:prstGeom>
          <a:noFill/>
        </p:spPr>
        <p:txBody>
          <a:bodyPr wrap="square" rtlCol="0">
            <a:spAutoFit/>
          </a:bodyPr>
          <a:lstStyle/>
          <a:p>
            <a:pPr algn="ctr"/>
            <a:r>
              <a:rPr lang="en-US" sz="4400" b="1" dirty="0">
                <a:solidFill>
                  <a:srgbClr val="0046FF"/>
                </a:solidFill>
                <a:latin typeface="Garamond" panose="02020404030301010803" pitchFamily="18" charset="0"/>
              </a:rPr>
              <a:t>Notes</a:t>
            </a:r>
          </a:p>
          <a:p>
            <a:pPr algn="ctr"/>
            <a:br>
              <a:rPr lang="en-US" sz="1600" dirty="0">
                <a:solidFill>
                  <a:srgbClr val="0046FF"/>
                </a:solidFill>
              </a:rPr>
            </a:br>
            <a:r>
              <a:rPr lang="en-US" sz="2400" dirty="0"/>
              <a:t>No course may count as two (2) prerequisites, or core, or elective courses.</a:t>
            </a:r>
          </a:p>
          <a:p>
            <a:pPr algn="ctr"/>
            <a:r>
              <a:rPr lang="en-US" sz="2400" dirty="0"/>
              <a:t>A single course may double or triple count as a prerequisite, core, and/or elective.</a:t>
            </a:r>
          </a:p>
          <a:p>
            <a:pPr algn="ctr"/>
            <a:r>
              <a:rPr lang="en-US" sz="2400" dirty="0"/>
              <a:t>Across entire concentration, a </a:t>
            </a:r>
            <a:r>
              <a:rPr lang="en-US" sz="2400" u="sng" dirty="0"/>
              <a:t>maximum of five (5) courses </a:t>
            </a:r>
            <a:r>
              <a:rPr lang="en-US" sz="2400" dirty="0"/>
              <a:t>may come from a single department, not including SPI courses. </a:t>
            </a:r>
          </a:p>
        </p:txBody>
      </p:sp>
      <p:pic>
        <p:nvPicPr>
          <p:cNvPr id="6" name="Picture 5">
            <a:extLst>
              <a:ext uri="{FF2B5EF4-FFF2-40B4-BE49-F238E27FC236}">
                <a16:creationId xmlns:a16="http://schemas.microsoft.com/office/drawing/2014/main" id="{93E3A9D3-0754-031D-AF4D-F96716EB09F8}"/>
              </a:ext>
            </a:extLst>
          </p:cNvPr>
          <p:cNvPicPr/>
          <p:nvPr/>
        </p:nvPicPr>
        <p:blipFill>
          <a:blip r:embed="rId3"/>
          <a:stretch>
            <a:fillRect/>
          </a:stretch>
        </p:blipFill>
        <p:spPr>
          <a:xfrm>
            <a:off x="-30480" y="6219826"/>
            <a:ext cx="12252960" cy="638174"/>
          </a:xfrm>
          <a:prstGeom prst="rect">
            <a:avLst/>
          </a:prstGeom>
        </p:spPr>
      </p:pic>
    </p:spTree>
    <p:extLst>
      <p:ext uri="{BB962C8B-B14F-4D97-AF65-F5344CB8AC3E}">
        <p14:creationId xmlns:p14="http://schemas.microsoft.com/office/powerpoint/2010/main" val="3593255263"/>
      </p:ext>
    </p:extLst>
  </p:cSld>
  <p:clrMapOvr>
    <a:masterClrMapping/>
  </p:clrMapOvr>
  <mc:AlternateContent xmlns:mc="http://schemas.openxmlformats.org/markup-compatibility/2006" xmlns:p14="http://schemas.microsoft.com/office/powerpoint/2010/main">
    <mc:Choice Requires="p14">
      <p:transition spd="slow" p14:dur="2000" advTm="11518"/>
    </mc:Choice>
    <mc:Fallback xmlns="">
      <p:transition spd="slow" advTm="11518"/>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6BF39C-2740-BC53-3A5F-7F22062E3AC6}"/>
            </a:ext>
          </a:extLst>
        </p:cNvPr>
        <p:cNvGrpSpPr/>
        <p:nvPr/>
      </p:nvGrpSpPr>
      <p:grpSpPr>
        <a:xfrm>
          <a:off x="0" y="0"/>
          <a:ext cx="0" cy="0"/>
          <a:chOff x="0" y="0"/>
          <a:chExt cx="0" cy="0"/>
        </a:xfrm>
      </p:grpSpPr>
      <p:sp>
        <p:nvSpPr>
          <p:cNvPr id="7" name="Content Placeholder 2">
            <a:extLst>
              <a:ext uri="{FF2B5EF4-FFF2-40B4-BE49-F238E27FC236}">
                <a16:creationId xmlns:a16="http://schemas.microsoft.com/office/drawing/2014/main" id="{6FDB6E0A-239C-0763-6327-89A275B7EB89}"/>
              </a:ext>
            </a:extLst>
          </p:cNvPr>
          <p:cNvSpPr txBox="1">
            <a:spLocks/>
          </p:cNvSpPr>
          <p:nvPr/>
        </p:nvSpPr>
        <p:spPr>
          <a:xfrm>
            <a:off x="3178264" y="1016593"/>
            <a:ext cx="5835472" cy="646461"/>
          </a:xfrm>
          <a:prstGeom prst="rect">
            <a:avLst/>
          </a:prstGeom>
        </p:spPr>
        <p:txBody>
          <a:bodyPr vert="horz" lIns="68580" tIns="34290" rIns="68580" bIns="34290" rtlCol="0">
            <a:noAutofit/>
          </a:bodyPr>
          <a:lst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endParaRPr lang="en-US" sz="4400" dirty="0"/>
          </a:p>
        </p:txBody>
      </p:sp>
      <p:sp>
        <p:nvSpPr>
          <p:cNvPr id="10" name="TextBox 9">
            <a:extLst>
              <a:ext uri="{FF2B5EF4-FFF2-40B4-BE49-F238E27FC236}">
                <a16:creationId xmlns:a16="http://schemas.microsoft.com/office/drawing/2014/main" id="{4EFCAB58-F2AB-EC37-3681-41F6BCADC5FB}"/>
              </a:ext>
            </a:extLst>
          </p:cNvPr>
          <p:cNvSpPr txBox="1"/>
          <p:nvPr/>
        </p:nvSpPr>
        <p:spPr>
          <a:xfrm>
            <a:off x="1858366" y="2105561"/>
            <a:ext cx="8475269" cy="1323439"/>
          </a:xfrm>
          <a:prstGeom prst="rect">
            <a:avLst/>
          </a:prstGeom>
          <a:noFill/>
        </p:spPr>
        <p:txBody>
          <a:bodyPr wrap="none" rtlCol="0">
            <a:spAutoFit/>
          </a:bodyPr>
          <a:lstStyle/>
          <a:p>
            <a:pPr algn="ctr"/>
            <a:r>
              <a:rPr lang="en-US" sz="8000" b="1" dirty="0">
                <a:solidFill>
                  <a:srgbClr val="0046FF"/>
                </a:solidFill>
                <a:latin typeface="Garamond" panose="02020404030301010803" pitchFamily="18" charset="0"/>
                <a:hlinkClick r:id="rId3"/>
              </a:rPr>
              <a:t>Master Course List</a:t>
            </a:r>
            <a:endParaRPr lang="en-US" sz="8000" b="1" dirty="0">
              <a:solidFill>
                <a:srgbClr val="0046FF"/>
              </a:solidFill>
              <a:latin typeface="Garamond" panose="02020404030301010803" pitchFamily="18" charset="0"/>
            </a:endParaRPr>
          </a:p>
        </p:txBody>
      </p:sp>
      <p:pic>
        <p:nvPicPr>
          <p:cNvPr id="3" name="Picture 2">
            <a:extLst>
              <a:ext uri="{FF2B5EF4-FFF2-40B4-BE49-F238E27FC236}">
                <a16:creationId xmlns:a16="http://schemas.microsoft.com/office/drawing/2014/main" id="{902A0033-A600-1211-45D4-D84C85EC04CE}"/>
              </a:ext>
            </a:extLst>
          </p:cNvPr>
          <p:cNvPicPr/>
          <p:nvPr/>
        </p:nvPicPr>
        <p:blipFill>
          <a:blip r:embed="rId4"/>
          <a:stretch>
            <a:fillRect/>
          </a:stretch>
        </p:blipFill>
        <p:spPr>
          <a:xfrm>
            <a:off x="-30480" y="6219826"/>
            <a:ext cx="12252960" cy="638174"/>
          </a:xfrm>
          <a:prstGeom prst="rect">
            <a:avLst/>
          </a:prstGeom>
        </p:spPr>
      </p:pic>
    </p:spTree>
    <p:extLst>
      <p:ext uri="{BB962C8B-B14F-4D97-AF65-F5344CB8AC3E}">
        <p14:creationId xmlns:p14="http://schemas.microsoft.com/office/powerpoint/2010/main" val="802076049"/>
      </p:ext>
    </p:extLst>
  </p:cSld>
  <p:clrMapOvr>
    <a:masterClrMapping/>
  </p:clrMapOvr>
  <mc:AlternateContent xmlns:mc="http://schemas.openxmlformats.org/markup-compatibility/2006" xmlns:p14="http://schemas.microsoft.com/office/powerpoint/2010/main">
    <mc:Choice Requires="p14">
      <p:transition spd="slow" p14:dur="2000" advTm="11518"/>
    </mc:Choice>
    <mc:Fallback xmlns="">
      <p:transition spd="slow" advTm="11518"/>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C87C0E-4FC8-37C6-B0D2-FF750894EE35}"/>
            </a:ext>
          </a:extLst>
        </p:cNvPr>
        <p:cNvGrpSpPr/>
        <p:nvPr/>
      </p:nvGrpSpPr>
      <p:grpSpPr>
        <a:xfrm>
          <a:off x="0" y="0"/>
          <a:ext cx="0" cy="0"/>
          <a:chOff x="0" y="0"/>
          <a:chExt cx="0" cy="0"/>
        </a:xfrm>
      </p:grpSpPr>
      <p:sp>
        <p:nvSpPr>
          <p:cNvPr id="7" name="Content Placeholder 2">
            <a:extLst>
              <a:ext uri="{FF2B5EF4-FFF2-40B4-BE49-F238E27FC236}">
                <a16:creationId xmlns:a16="http://schemas.microsoft.com/office/drawing/2014/main" id="{8613114E-9B0D-6E28-A1CA-D2AC0CB3F508}"/>
              </a:ext>
            </a:extLst>
          </p:cNvPr>
          <p:cNvSpPr txBox="1">
            <a:spLocks/>
          </p:cNvSpPr>
          <p:nvPr/>
        </p:nvSpPr>
        <p:spPr>
          <a:xfrm>
            <a:off x="3178264" y="1016593"/>
            <a:ext cx="5835472" cy="646461"/>
          </a:xfrm>
          <a:prstGeom prst="rect">
            <a:avLst/>
          </a:prstGeom>
        </p:spPr>
        <p:txBody>
          <a:bodyPr vert="horz" lIns="68580" tIns="34290" rIns="68580" bIns="34290" rtlCol="0">
            <a:noAutofit/>
          </a:bodyPr>
          <a:lst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endParaRPr lang="en-US" sz="4400" dirty="0"/>
          </a:p>
        </p:txBody>
      </p:sp>
      <p:sp>
        <p:nvSpPr>
          <p:cNvPr id="10" name="TextBox 9">
            <a:extLst>
              <a:ext uri="{FF2B5EF4-FFF2-40B4-BE49-F238E27FC236}">
                <a16:creationId xmlns:a16="http://schemas.microsoft.com/office/drawing/2014/main" id="{3B6E1F71-AC14-339D-A040-67CB7FD1F5C9}"/>
              </a:ext>
            </a:extLst>
          </p:cNvPr>
          <p:cNvSpPr txBox="1"/>
          <p:nvPr/>
        </p:nvSpPr>
        <p:spPr>
          <a:xfrm>
            <a:off x="941574" y="1011120"/>
            <a:ext cx="5568704" cy="923330"/>
          </a:xfrm>
          <a:prstGeom prst="rect">
            <a:avLst/>
          </a:prstGeom>
          <a:noFill/>
        </p:spPr>
        <p:txBody>
          <a:bodyPr wrap="none" rtlCol="0">
            <a:spAutoFit/>
          </a:bodyPr>
          <a:lstStyle/>
          <a:p>
            <a:pPr algn="ctr"/>
            <a:r>
              <a:rPr lang="en-US" sz="5400" b="1" dirty="0">
                <a:solidFill>
                  <a:srgbClr val="0046FF"/>
                </a:solidFill>
                <a:latin typeface="Garamond" panose="02020404030301010803" pitchFamily="18" charset="0"/>
              </a:rPr>
              <a:t>Tracking Progress</a:t>
            </a:r>
          </a:p>
        </p:txBody>
      </p:sp>
      <p:sp>
        <p:nvSpPr>
          <p:cNvPr id="8" name="TextBox 7">
            <a:extLst>
              <a:ext uri="{FF2B5EF4-FFF2-40B4-BE49-F238E27FC236}">
                <a16:creationId xmlns:a16="http://schemas.microsoft.com/office/drawing/2014/main" id="{E0189737-1352-B5AF-2B91-F37A1A3B1E31}"/>
              </a:ext>
            </a:extLst>
          </p:cNvPr>
          <p:cNvSpPr txBox="1"/>
          <p:nvPr/>
        </p:nvSpPr>
        <p:spPr>
          <a:xfrm>
            <a:off x="536337" y="2205845"/>
            <a:ext cx="6379178" cy="3046988"/>
          </a:xfrm>
          <a:prstGeom prst="rect">
            <a:avLst/>
          </a:prstGeom>
          <a:noFill/>
        </p:spPr>
        <p:txBody>
          <a:bodyPr wrap="square" rtlCol="0">
            <a:spAutoFit/>
          </a:bodyPr>
          <a:lstStyle/>
          <a:p>
            <a:pPr marL="342900" indent="-342900">
              <a:buFont typeface="Arial" panose="020B0604020202020204" pitchFamily="34" charset="0"/>
              <a:buChar char="•"/>
            </a:pPr>
            <a:r>
              <a:rPr lang="en-US" sz="2400" b="1" dirty="0"/>
              <a:t>Fillable PDF found on the SPIA website</a:t>
            </a:r>
          </a:p>
          <a:p>
            <a:pPr marL="342900" indent="-342900">
              <a:buFont typeface="Arial" panose="020B0604020202020204" pitchFamily="34" charset="0"/>
              <a:buChar char="•"/>
            </a:pPr>
            <a:endParaRPr lang="en-US" sz="2400" b="1" dirty="0"/>
          </a:p>
          <a:p>
            <a:pPr marL="342900" indent="-342900">
              <a:buFont typeface="Arial" panose="020B0604020202020204" pitchFamily="34" charset="0"/>
              <a:buChar char="•"/>
            </a:pPr>
            <a:r>
              <a:rPr lang="en-US" sz="2400" b="1" dirty="0"/>
              <a:t>Use in collaboration with your adviser to ensure you are on track with all SPIA course work</a:t>
            </a:r>
          </a:p>
          <a:p>
            <a:pPr marL="342900" indent="-342900">
              <a:buFont typeface="Arial" panose="020B0604020202020204" pitchFamily="34" charset="0"/>
              <a:buChar char="•"/>
            </a:pPr>
            <a:endParaRPr lang="en-US" sz="2400" b="1" dirty="0"/>
          </a:p>
          <a:p>
            <a:pPr marL="342900" indent="-342900">
              <a:buFont typeface="Arial" panose="020B0604020202020204" pitchFamily="34" charset="0"/>
              <a:buChar char="•"/>
            </a:pPr>
            <a:r>
              <a:rPr lang="en-US" sz="2400" b="1" dirty="0"/>
              <a:t>Strongly encourage all students to start using this now!</a:t>
            </a:r>
          </a:p>
        </p:txBody>
      </p:sp>
      <p:pic>
        <p:nvPicPr>
          <p:cNvPr id="2" name="Picture 1">
            <a:extLst>
              <a:ext uri="{FF2B5EF4-FFF2-40B4-BE49-F238E27FC236}">
                <a16:creationId xmlns:a16="http://schemas.microsoft.com/office/drawing/2014/main" id="{7A64FBAD-4F7D-35F8-A8E4-C727B6FB16EB}"/>
              </a:ext>
            </a:extLst>
          </p:cNvPr>
          <p:cNvPicPr/>
          <p:nvPr/>
        </p:nvPicPr>
        <p:blipFill>
          <a:blip r:embed="rId3"/>
          <a:srcRect/>
          <a:stretch/>
        </p:blipFill>
        <p:spPr>
          <a:xfrm>
            <a:off x="9806285" y="6217390"/>
            <a:ext cx="2109019" cy="457199"/>
          </a:xfrm>
          <a:prstGeom prst="rect">
            <a:avLst/>
          </a:prstGeom>
        </p:spPr>
      </p:pic>
      <p:pic>
        <p:nvPicPr>
          <p:cNvPr id="3" name="Picture 2">
            <a:extLst>
              <a:ext uri="{FF2B5EF4-FFF2-40B4-BE49-F238E27FC236}">
                <a16:creationId xmlns:a16="http://schemas.microsoft.com/office/drawing/2014/main" id="{C1B7E875-C069-FF28-A9D9-562E97686443}"/>
              </a:ext>
            </a:extLst>
          </p:cNvPr>
          <p:cNvPicPr/>
          <p:nvPr/>
        </p:nvPicPr>
        <p:blipFill>
          <a:blip r:embed="rId4"/>
          <a:stretch>
            <a:fillRect/>
          </a:stretch>
        </p:blipFill>
        <p:spPr>
          <a:xfrm>
            <a:off x="0" y="6244340"/>
            <a:ext cx="14962238" cy="638174"/>
          </a:xfrm>
          <a:prstGeom prst="rect">
            <a:avLst/>
          </a:prstGeom>
        </p:spPr>
      </p:pic>
      <p:pic>
        <p:nvPicPr>
          <p:cNvPr id="6" name="Picture 5" descr="A document with text and numbers&#10;&#10;AI-generated content may be incorrect.">
            <a:extLst>
              <a:ext uri="{FF2B5EF4-FFF2-40B4-BE49-F238E27FC236}">
                <a16:creationId xmlns:a16="http://schemas.microsoft.com/office/drawing/2014/main" id="{084A9F73-6EDC-205D-8C0D-C20E43C5236E}"/>
              </a:ext>
            </a:extLst>
          </p:cNvPr>
          <p:cNvPicPr>
            <a:picLocks noChangeAspect="1"/>
          </p:cNvPicPr>
          <p:nvPr/>
        </p:nvPicPr>
        <p:blipFill>
          <a:blip r:embed="rId5"/>
          <a:stretch>
            <a:fillRect/>
          </a:stretch>
        </p:blipFill>
        <p:spPr>
          <a:xfrm>
            <a:off x="7110451" y="-1"/>
            <a:ext cx="4815993" cy="6873902"/>
          </a:xfrm>
          <a:prstGeom prst="rect">
            <a:avLst/>
          </a:prstGeom>
        </p:spPr>
      </p:pic>
    </p:spTree>
    <p:extLst>
      <p:ext uri="{BB962C8B-B14F-4D97-AF65-F5344CB8AC3E}">
        <p14:creationId xmlns:p14="http://schemas.microsoft.com/office/powerpoint/2010/main" val="3570310355"/>
      </p:ext>
    </p:extLst>
  </p:cSld>
  <p:clrMapOvr>
    <a:masterClrMapping/>
  </p:clrMapOvr>
  <mc:AlternateContent xmlns:mc="http://schemas.openxmlformats.org/markup-compatibility/2006" xmlns:p14="http://schemas.microsoft.com/office/powerpoint/2010/main">
    <mc:Choice Requires="p14">
      <p:transition spd="slow" p14:dur="2000" advTm="11518"/>
    </mc:Choice>
    <mc:Fallback xmlns="">
      <p:transition spd="slow" advTm="11518"/>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6.1|7.5|9.2|49.4|23.2|7.8|51.7"/>
</p:tagLst>
</file>

<file path=ppt/tags/tag2.xml><?xml version="1.0" encoding="utf-8"?>
<p:tagLst xmlns:a="http://schemas.openxmlformats.org/drawingml/2006/main" xmlns:r="http://schemas.openxmlformats.org/officeDocument/2006/relationships" xmlns:p="http://schemas.openxmlformats.org/presentationml/2006/main">
  <p:tag name="TIMING" val="|47.1"/>
</p:tagLst>
</file>

<file path=ppt/tags/tag3.xml><?xml version="1.0" encoding="utf-8"?>
<p:tagLst xmlns:a="http://schemas.openxmlformats.org/drawingml/2006/main" xmlns:r="http://schemas.openxmlformats.org/officeDocument/2006/relationships" xmlns:p="http://schemas.openxmlformats.org/presentationml/2006/main">
  <p:tag name="TIMING" val="|71.6|76.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112167</TotalTime>
  <Words>2440</Words>
  <Application>Microsoft Macintosh PowerPoint</Application>
  <PresentationFormat>Widescreen</PresentationFormat>
  <Paragraphs>403</Paragraphs>
  <Slides>26</Slides>
  <Notes>23</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26</vt:i4>
      </vt:variant>
    </vt:vector>
  </HeadingPairs>
  <TitlesOfParts>
    <vt:vector size="37" baseType="lpstr">
      <vt:lpstr>Arial</vt:lpstr>
      <vt:lpstr>Benton</vt:lpstr>
      <vt:lpstr>Calibri</vt:lpstr>
      <vt:lpstr>Calibri Light</vt:lpstr>
      <vt:lpstr>Courier New</vt:lpstr>
      <vt:lpstr>Garamond</vt:lpstr>
      <vt:lpstr>Glacial Indifference</vt:lpstr>
      <vt:lpstr>Verdana</vt:lpstr>
      <vt:lpstr>Wingdings</vt:lpstr>
      <vt:lpstr>Office Theme</vt:lpstr>
      <vt:lpstr>1_Office Theme</vt:lpstr>
      <vt:lpstr>Undergraduate  Policy Major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Study Abroad Opportunities for  SPIA Juniors </vt:lpstr>
      <vt:lpstr>PowerPoint Presentation</vt:lpstr>
      <vt:lpstr>PowerPoint Presentation</vt:lpstr>
      <vt:lpstr>Fall vs. Spring options</vt:lpstr>
      <vt:lpstr>Spring 2027 Task Force @ The University of Cape Town, South Africa</vt:lpstr>
      <vt:lpstr>University of Cape Town, South Africa</vt:lpstr>
      <vt:lpstr>PowerPoint Presentation</vt:lpstr>
      <vt:lpstr>PowerPoint Presentation</vt:lpstr>
      <vt:lpstr>Semester study abroad</vt:lpstr>
      <vt:lpstr>To recap…</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Main Title</dc:title>
  <dc:creator>Egan Matthew B. Jimenez</dc:creator>
  <cp:lastModifiedBy>Zacharia M. Ahmed</cp:lastModifiedBy>
  <cp:revision>134</cp:revision>
  <cp:lastPrinted>2022-08-23T20:14:14Z</cp:lastPrinted>
  <dcterms:created xsi:type="dcterms:W3CDTF">2020-07-07T19:31:49Z</dcterms:created>
  <dcterms:modified xsi:type="dcterms:W3CDTF">2026-02-19T20:51:42Z</dcterms:modified>
</cp:coreProperties>
</file>