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87" r:id="rId3"/>
    <p:sldId id="259" r:id="rId4"/>
    <p:sldId id="293" r:id="rId5"/>
    <p:sldId id="297" r:id="rId6"/>
    <p:sldId id="261" r:id="rId7"/>
    <p:sldId id="290" r:id="rId8"/>
    <p:sldId id="301" r:id="rId9"/>
    <p:sldId id="300" r:id="rId10"/>
    <p:sldId id="269" r:id="rId11"/>
    <p:sldId id="299" r:id="rId12"/>
    <p:sldId id="294" r:id="rId13"/>
    <p:sldId id="295" r:id="rId14"/>
  </p:sldIdLst>
  <p:sldSz cx="12192000" cy="6858000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FF"/>
    <a:srgbClr val="FF9200"/>
    <a:srgbClr val="FF88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50"/>
    <p:restoredTop sz="87260"/>
  </p:normalViewPr>
  <p:slideViewPr>
    <p:cSldViewPr snapToGrid="0" snapToObjects="1">
      <p:cViewPr varScale="1">
        <p:scale>
          <a:sx n="110" d="100"/>
          <a:sy n="110" d="100"/>
        </p:scale>
        <p:origin x="1064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200" d="100"/>
        <a:sy n="200" d="100"/>
      </p:scale>
      <p:origin x="0" y="-1284"/>
    </p:cViewPr>
  </p:sorterViewPr>
  <p:notesViewPr>
    <p:cSldViewPr snapToGrid="0" snapToObjects="1">
      <p:cViewPr varScale="1">
        <p:scale>
          <a:sx n="116" d="100"/>
          <a:sy n="116" d="100"/>
        </p:scale>
        <p:origin x="3888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719B21-253E-DC4F-9AF9-1D7B9DAC4B96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395FE9B-F8EF-6E44-B522-DCE2AEA766B1}">
      <dgm:prSet custT="1"/>
      <dgm:spPr>
        <a:solidFill>
          <a:srgbClr val="C00000"/>
        </a:solidFill>
      </dgm:spPr>
      <dgm:t>
        <a:bodyPr/>
        <a:lstStyle/>
        <a:p>
          <a:r>
            <a:rPr lang="en-US" sz="2400" dirty="0">
              <a:solidFill>
                <a:srgbClr val="FFFF00"/>
              </a:solidFill>
            </a:rPr>
            <a:t>Pre-requisites (4)</a:t>
          </a:r>
        </a:p>
      </dgm:t>
    </dgm:pt>
    <dgm:pt modelId="{496FDCF9-B524-F841-B0AA-EDFA071F6E13}" type="parTrans" cxnId="{1287BB79-F34D-2F41-8CF8-AC5048A90479}">
      <dgm:prSet/>
      <dgm:spPr/>
      <dgm:t>
        <a:bodyPr/>
        <a:lstStyle/>
        <a:p>
          <a:endParaRPr lang="en-US"/>
        </a:p>
      </dgm:t>
    </dgm:pt>
    <dgm:pt modelId="{4F759CF5-33B4-5749-BBB1-7481DEDE015D}" type="sibTrans" cxnId="{1287BB79-F34D-2F41-8CF8-AC5048A90479}">
      <dgm:prSet/>
      <dgm:spPr/>
      <dgm:t>
        <a:bodyPr/>
        <a:lstStyle/>
        <a:p>
          <a:endParaRPr lang="en-US"/>
        </a:p>
      </dgm:t>
    </dgm:pt>
    <dgm:pt modelId="{90FAC00C-8AD0-8142-BF0E-EA395E1F2426}">
      <dgm:prSet custT="1"/>
      <dgm:spPr>
        <a:ln w="28575">
          <a:solidFill>
            <a:srgbClr val="C00000"/>
          </a:solidFill>
        </a:ln>
      </dgm:spPr>
      <dgm:t>
        <a:bodyPr/>
        <a:lstStyle/>
        <a:p>
          <a:r>
            <a:rPr lang="en-US" sz="2000" dirty="0">
              <a:solidFill>
                <a:srgbClr val="C00000"/>
              </a:solidFill>
            </a:rPr>
            <a:t>Statistics</a:t>
          </a:r>
          <a:br>
            <a:rPr lang="en-US" sz="2000" dirty="0">
              <a:solidFill>
                <a:srgbClr val="C00000"/>
              </a:solidFill>
            </a:rPr>
          </a:br>
          <a:r>
            <a:rPr lang="en-US" sz="1000" dirty="0">
              <a:solidFill>
                <a:schemeClr val="tx1"/>
              </a:solidFill>
            </a:rPr>
            <a:t>(fulfills </a:t>
          </a:r>
          <a:r>
            <a:rPr lang="en-US" sz="1000" b="1" dirty="0">
              <a:solidFill>
                <a:schemeClr val="tx1"/>
              </a:solidFill>
            </a:rPr>
            <a:t>QCR</a:t>
          </a:r>
          <a:r>
            <a:rPr lang="en-US" sz="1000" dirty="0">
              <a:solidFill>
                <a:schemeClr val="tx1"/>
              </a:solidFill>
            </a:rPr>
            <a:t> distribution requirement)</a:t>
          </a:r>
        </a:p>
      </dgm:t>
    </dgm:pt>
    <dgm:pt modelId="{F96333C4-9E21-DE4D-A360-90F971FAB4A9}" type="parTrans" cxnId="{D6E05807-0B42-8E44-BE10-6F8AAA7A5B64}">
      <dgm:prSet/>
      <dgm:spPr/>
      <dgm:t>
        <a:bodyPr/>
        <a:lstStyle/>
        <a:p>
          <a:endParaRPr lang="en-US"/>
        </a:p>
      </dgm:t>
    </dgm:pt>
    <dgm:pt modelId="{4661DDA0-4FEF-A64A-92B6-861C7F58F6F6}" type="sibTrans" cxnId="{D6E05807-0B42-8E44-BE10-6F8AAA7A5B64}">
      <dgm:prSet/>
      <dgm:spPr/>
      <dgm:t>
        <a:bodyPr/>
        <a:lstStyle/>
        <a:p>
          <a:endParaRPr lang="en-US"/>
        </a:p>
      </dgm:t>
    </dgm:pt>
    <dgm:pt modelId="{128FA432-1916-C34C-B294-6FF0AC50C48F}">
      <dgm:prSet custT="1"/>
      <dgm:spPr>
        <a:ln w="28575">
          <a:solidFill>
            <a:srgbClr val="C00000"/>
          </a:solidFill>
        </a:ln>
      </dgm:spPr>
      <dgm:t>
        <a:bodyPr/>
        <a:lstStyle/>
        <a:p>
          <a:r>
            <a:rPr lang="en-US" sz="2000" dirty="0" err="1">
              <a:solidFill>
                <a:srgbClr val="C00000"/>
              </a:solidFill>
            </a:rPr>
            <a:t>Microecon</a:t>
          </a:r>
          <a:endParaRPr lang="en-US" sz="2000" dirty="0">
            <a:solidFill>
              <a:srgbClr val="C00000"/>
            </a:solidFill>
          </a:endParaRPr>
        </a:p>
      </dgm:t>
    </dgm:pt>
    <dgm:pt modelId="{446F88CB-49F2-C34B-85DF-1E11EAAA11F9}" type="parTrans" cxnId="{5112A206-EEC7-844D-A3D2-E4A01A628B1D}">
      <dgm:prSet/>
      <dgm:spPr/>
      <dgm:t>
        <a:bodyPr/>
        <a:lstStyle/>
        <a:p>
          <a:endParaRPr lang="en-US"/>
        </a:p>
      </dgm:t>
    </dgm:pt>
    <dgm:pt modelId="{AD5C860B-B93B-4E4A-8EC6-B79BA6D07BD6}" type="sibTrans" cxnId="{5112A206-EEC7-844D-A3D2-E4A01A628B1D}">
      <dgm:prSet/>
      <dgm:spPr/>
      <dgm:t>
        <a:bodyPr/>
        <a:lstStyle/>
        <a:p>
          <a:endParaRPr lang="en-US"/>
        </a:p>
      </dgm:t>
    </dgm:pt>
    <dgm:pt modelId="{2EDAA50D-DC73-6846-9B7E-76B5F5DF815E}">
      <dgm:prSet custT="1"/>
      <dgm:spPr>
        <a:ln w="28575">
          <a:solidFill>
            <a:srgbClr val="C00000"/>
          </a:solidFill>
        </a:ln>
      </dgm:spPr>
      <dgm:t>
        <a:bodyPr/>
        <a:lstStyle/>
        <a:p>
          <a:r>
            <a:rPr lang="en-US" sz="2000" dirty="0">
              <a:solidFill>
                <a:srgbClr val="C00000"/>
              </a:solidFill>
            </a:rPr>
            <a:t>History/</a:t>
          </a:r>
          <a:br>
            <a:rPr lang="en-US" sz="2000" dirty="0">
              <a:solidFill>
                <a:srgbClr val="C00000"/>
              </a:solidFill>
            </a:rPr>
          </a:br>
          <a:r>
            <a:rPr lang="en-US" sz="2000" dirty="0">
              <a:solidFill>
                <a:srgbClr val="C00000"/>
              </a:solidFill>
            </a:rPr>
            <a:t>Politics</a:t>
          </a:r>
          <a:br>
            <a:rPr lang="en-US" sz="2000" dirty="0">
              <a:solidFill>
                <a:srgbClr val="C00000"/>
              </a:solidFill>
            </a:rPr>
          </a:br>
          <a:r>
            <a:rPr lang="en-US" sz="1200" dirty="0">
              <a:solidFill>
                <a:schemeClr val="tx1"/>
              </a:solidFill>
            </a:rPr>
            <a:t>(</a:t>
          </a:r>
          <a:r>
            <a:rPr lang="en-US" sz="1200" b="1" dirty="0">
              <a:solidFill>
                <a:schemeClr val="tx1"/>
              </a:solidFill>
            </a:rPr>
            <a:t>HA</a:t>
          </a:r>
          <a:r>
            <a:rPr lang="en-US" sz="1200" dirty="0">
              <a:solidFill>
                <a:schemeClr val="tx1"/>
              </a:solidFill>
            </a:rPr>
            <a:t> or </a:t>
          </a:r>
          <a:r>
            <a:rPr lang="en-US" sz="1200" b="1" dirty="0">
              <a:solidFill>
                <a:schemeClr val="tx1"/>
              </a:solidFill>
            </a:rPr>
            <a:t>SA</a:t>
          </a:r>
          <a:r>
            <a:rPr lang="en-US" sz="1200" b="0" dirty="0">
              <a:solidFill>
                <a:schemeClr val="tx1"/>
              </a:solidFill>
            </a:rPr>
            <a:t>)</a:t>
          </a:r>
          <a:r>
            <a:rPr lang="en-US" sz="1200" dirty="0">
              <a:solidFill>
                <a:schemeClr val="tx1"/>
              </a:solidFill>
            </a:rPr>
            <a:t> </a:t>
          </a:r>
        </a:p>
      </dgm:t>
    </dgm:pt>
    <dgm:pt modelId="{70178F8D-25C8-B240-8BAC-F3924F834D9A}" type="parTrans" cxnId="{82C70D85-9D31-164B-8D3C-7B08CB7E5B72}">
      <dgm:prSet/>
      <dgm:spPr/>
      <dgm:t>
        <a:bodyPr/>
        <a:lstStyle/>
        <a:p>
          <a:endParaRPr lang="en-US"/>
        </a:p>
      </dgm:t>
    </dgm:pt>
    <dgm:pt modelId="{BB62B4B4-FAC6-2749-9A4D-155AE840C2D9}" type="sibTrans" cxnId="{82C70D85-9D31-164B-8D3C-7B08CB7E5B72}">
      <dgm:prSet/>
      <dgm:spPr/>
      <dgm:t>
        <a:bodyPr/>
        <a:lstStyle/>
        <a:p>
          <a:endParaRPr lang="en-US"/>
        </a:p>
      </dgm:t>
    </dgm:pt>
    <dgm:pt modelId="{8B6837D6-63FF-7B47-95CC-D2F02C4DA6A3}">
      <dgm:prSet custT="1"/>
      <dgm:spPr>
        <a:ln w="28575">
          <a:solidFill>
            <a:srgbClr val="C00000"/>
          </a:solidFill>
        </a:ln>
      </dgm:spPr>
      <dgm:t>
        <a:bodyPr/>
        <a:lstStyle/>
        <a:p>
          <a:r>
            <a:rPr lang="en-US" sz="2000" dirty="0">
              <a:solidFill>
                <a:srgbClr val="C00000"/>
              </a:solidFill>
            </a:rPr>
            <a:t>Sociology / Psychology</a:t>
          </a:r>
          <a:br>
            <a:rPr lang="en-US" sz="1200" dirty="0">
              <a:solidFill>
                <a:srgbClr val="C00000"/>
              </a:solidFill>
            </a:rPr>
          </a:br>
          <a:r>
            <a:rPr lang="en-US" sz="1200" dirty="0">
              <a:solidFill>
                <a:schemeClr val="tx1"/>
              </a:solidFill>
            </a:rPr>
            <a:t>(</a:t>
          </a:r>
          <a:r>
            <a:rPr lang="en-US" sz="1200" b="1" dirty="0">
              <a:solidFill>
                <a:schemeClr val="tx1"/>
              </a:solidFill>
            </a:rPr>
            <a:t>SA</a:t>
          </a:r>
          <a:r>
            <a:rPr lang="en-US" sz="1200" dirty="0">
              <a:solidFill>
                <a:schemeClr val="tx1"/>
              </a:solidFill>
            </a:rPr>
            <a:t> or </a:t>
          </a:r>
          <a:r>
            <a:rPr lang="en-US" sz="1200" b="1" dirty="0">
              <a:solidFill>
                <a:schemeClr val="tx1"/>
              </a:solidFill>
            </a:rPr>
            <a:t>EC</a:t>
          </a:r>
          <a:r>
            <a:rPr lang="en-US" sz="1200" dirty="0">
              <a:solidFill>
                <a:schemeClr val="tx1"/>
              </a:solidFill>
            </a:rPr>
            <a:t>)</a:t>
          </a:r>
        </a:p>
      </dgm:t>
    </dgm:pt>
    <dgm:pt modelId="{F320C8A6-E738-7344-8A4A-45929B2D46C6}" type="parTrans" cxnId="{009F79FA-F4F2-5949-A18F-B49E516362FC}">
      <dgm:prSet/>
      <dgm:spPr/>
      <dgm:t>
        <a:bodyPr/>
        <a:lstStyle/>
        <a:p>
          <a:endParaRPr lang="en-US"/>
        </a:p>
      </dgm:t>
    </dgm:pt>
    <dgm:pt modelId="{3B7F5413-09EB-BE4A-A50E-BB52A710A347}" type="sibTrans" cxnId="{009F79FA-F4F2-5949-A18F-B49E516362FC}">
      <dgm:prSet/>
      <dgm:spPr/>
      <dgm:t>
        <a:bodyPr/>
        <a:lstStyle/>
        <a:p>
          <a:endParaRPr lang="en-US"/>
        </a:p>
      </dgm:t>
    </dgm:pt>
    <dgm:pt modelId="{BE98BFDE-06F8-354E-B548-0D507C75A4FB}" type="pres">
      <dgm:prSet presAssocID="{0B719B21-253E-DC4F-9AF9-1D7B9DAC4B9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0ED022E-78D0-8C46-B816-241952EA0D35}" type="pres">
      <dgm:prSet presAssocID="{E395FE9B-F8EF-6E44-B522-DCE2AEA766B1}" presName="root" presStyleCnt="0"/>
      <dgm:spPr/>
    </dgm:pt>
    <dgm:pt modelId="{F9C305B0-10C8-9A41-93FE-1E8B9A857A03}" type="pres">
      <dgm:prSet presAssocID="{E395FE9B-F8EF-6E44-B522-DCE2AEA766B1}" presName="rootComposite" presStyleCnt="0"/>
      <dgm:spPr/>
    </dgm:pt>
    <dgm:pt modelId="{CED3FC76-CE41-FB4F-9B98-12E5A246AD53}" type="pres">
      <dgm:prSet presAssocID="{E395FE9B-F8EF-6E44-B522-DCE2AEA766B1}" presName="rootText" presStyleLbl="node1" presStyleIdx="0" presStyleCnt="1" custScaleX="156575" custScaleY="75913" custLinFactNeighborY="-968"/>
      <dgm:spPr/>
    </dgm:pt>
    <dgm:pt modelId="{FF7DBC7A-40B7-FC4B-96E7-7F7D13BBA7B3}" type="pres">
      <dgm:prSet presAssocID="{E395FE9B-F8EF-6E44-B522-DCE2AEA766B1}" presName="rootConnector" presStyleLbl="node1" presStyleIdx="0" presStyleCnt="1"/>
      <dgm:spPr/>
    </dgm:pt>
    <dgm:pt modelId="{CC4AF860-4C91-D24C-BBE3-AE1AC4A2F600}" type="pres">
      <dgm:prSet presAssocID="{E395FE9B-F8EF-6E44-B522-DCE2AEA766B1}" presName="childShape" presStyleCnt="0"/>
      <dgm:spPr/>
    </dgm:pt>
    <dgm:pt modelId="{EEB2C3EB-F3DF-7047-B0D2-9DA73E75054F}" type="pres">
      <dgm:prSet presAssocID="{446F88CB-49F2-C34B-85DF-1E11EAAA11F9}" presName="Name13" presStyleLbl="parChTrans1D2" presStyleIdx="0" presStyleCnt="4"/>
      <dgm:spPr/>
    </dgm:pt>
    <dgm:pt modelId="{DBABC5C8-42F5-E94A-8AF4-10FB47E07FCA}" type="pres">
      <dgm:prSet presAssocID="{128FA432-1916-C34C-B294-6FF0AC50C48F}" presName="childText" presStyleLbl="bgAcc1" presStyleIdx="0" presStyleCnt="4">
        <dgm:presLayoutVars>
          <dgm:bulletEnabled val="1"/>
        </dgm:presLayoutVars>
      </dgm:prSet>
      <dgm:spPr/>
    </dgm:pt>
    <dgm:pt modelId="{C56B7958-7B15-0D40-BD81-EB773A45F702}" type="pres">
      <dgm:prSet presAssocID="{F96333C4-9E21-DE4D-A360-90F971FAB4A9}" presName="Name13" presStyleLbl="parChTrans1D2" presStyleIdx="1" presStyleCnt="4"/>
      <dgm:spPr/>
    </dgm:pt>
    <dgm:pt modelId="{4AC87C69-A201-B245-ABBD-E25741F5A55E}" type="pres">
      <dgm:prSet presAssocID="{90FAC00C-8AD0-8142-BF0E-EA395E1F2426}" presName="childText" presStyleLbl="bgAcc1" presStyleIdx="1" presStyleCnt="4" custLinFactNeighborX="-977" custLinFactNeighborY="-12001">
        <dgm:presLayoutVars>
          <dgm:bulletEnabled val="1"/>
        </dgm:presLayoutVars>
      </dgm:prSet>
      <dgm:spPr/>
    </dgm:pt>
    <dgm:pt modelId="{35E73B88-C1D3-5A4C-947C-D5B2331B44B0}" type="pres">
      <dgm:prSet presAssocID="{70178F8D-25C8-B240-8BAC-F3924F834D9A}" presName="Name13" presStyleLbl="parChTrans1D2" presStyleIdx="2" presStyleCnt="4"/>
      <dgm:spPr/>
    </dgm:pt>
    <dgm:pt modelId="{18FCFFD6-BB86-1744-86F9-84E0C0D030BD}" type="pres">
      <dgm:prSet presAssocID="{2EDAA50D-DC73-6846-9B7E-76B5F5DF815E}" presName="childText" presStyleLbl="bgAcc1" presStyleIdx="2" presStyleCnt="4" custScaleY="124560" custLinFactNeighborX="-977" custLinFactNeighborY="-25463">
        <dgm:presLayoutVars>
          <dgm:bulletEnabled val="1"/>
        </dgm:presLayoutVars>
      </dgm:prSet>
      <dgm:spPr/>
    </dgm:pt>
    <dgm:pt modelId="{53CAA654-40A4-4548-B3C4-7203820EE983}" type="pres">
      <dgm:prSet presAssocID="{F320C8A6-E738-7344-8A4A-45929B2D46C6}" presName="Name13" presStyleLbl="parChTrans1D2" presStyleIdx="3" presStyleCnt="4"/>
      <dgm:spPr/>
    </dgm:pt>
    <dgm:pt modelId="{24CCFBE4-163B-8343-8931-36B895F772BA}" type="pres">
      <dgm:prSet presAssocID="{8B6837D6-63FF-7B47-95CC-D2F02C4DA6A3}" presName="childText" presStyleLbl="bgAcc1" presStyleIdx="3" presStyleCnt="4" custScaleY="140957" custLinFactNeighborX="-1798" custLinFactNeighborY="-32855">
        <dgm:presLayoutVars>
          <dgm:bulletEnabled val="1"/>
        </dgm:presLayoutVars>
      </dgm:prSet>
      <dgm:spPr/>
    </dgm:pt>
  </dgm:ptLst>
  <dgm:cxnLst>
    <dgm:cxn modelId="{AD3A8702-C2C0-B647-BF17-5D0AC4DCFBAA}" type="presOf" srcId="{E395FE9B-F8EF-6E44-B522-DCE2AEA766B1}" destId="{CED3FC76-CE41-FB4F-9B98-12E5A246AD53}" srcOrd="0" destOrd="0" presId="urn:microsoft.com/office/officeart/2005/8/layout/hierarchy3"/>
    <dgm:cxn modelId="{5112A206-EEC7-844D-A3D2-E4A01A628B1D}" srcId="{E395FE9B-F8EF-6E44-B522-DCE2AEA766B1}" destId="{128FA432-1916-C34C-B294-6FF0AC50C48F}" srcOrd="0" destOrd="0" parTransId="{446F88CB-49F2-C34B-85DF-1E11EAAA11F9}" sibTransId="{AD5C860B-B93B-4E4A-8EC6-B79BA6D07BD6}"/>
    <dgm:cxn modelId="{D6E05807-0B42-8E44-BE10-6F8AAA7A5B64}" srcId="{E395FE9B-F8EF-6E44-B522-DCE2AEA766B1}" destId="{90FAC00C-8AD0-8142-BF0E-EA395E1F2426}" srcOrd="1" destOrd="0" parTransId="{F96333C4-9E21-DE4D-A360-90F971FAB4A9}" sibTransId="{4661DDA0-4FEF-A64A-92B6-861C7F58F6F6}"/>
    <dgm:cxn modelId="{F6370E0D-6DCB-F244-81F6-933FA6B38C57}" type="presOf" srcId="{0B719B21-253E-DC4F-9AF9-1D7B9DAC4B96}" destId="{BE98BFDE-06F8-354E-B548-0D507C75A4FB}" srcOrd="0" destOrd="0" presId="urn:microsoft.com/office/officeart/2005/8/layout/hierarchy3"/>
    <dgm:cxn modelId="{7B6BCA44-4160-3047-8BD9-B926AA0D6101}" type="presOf" srcId="{F96333C4-9E21-DE4D-A360-90F971FAB4A9}" destId="{C56B7958-7B15-0D40-BD81-EB773A45F702}" srcOrd="0" destOrd="0" presId="urn:microsoft.com/office/officeart/2005/8/layout/hierarchy3"/>
    <dgm:cxn modelId="{8281FC4C-75F4-C941-A288-833BD4814C61}" type="presOf" srcId="{446F88CB-49F2-C34B-85DF-1E11EAAA11F9}" destId="{EEB2C3EB-F3DF-7047-B0D2-9DA73E75054F}" srcOrd="0" destOrd="0" presId="urn:microsoft.com/office/officeart/2005/8/layout/hierarchy3"/>
    <dgm:cxn modelId="{9B831D53-7FA1-0742-90E1-624D0286D9A8}" type="presOf" srcId="{2EDAA50D-DC73-6846-9B7E-76B5F5DF815E}" destId="{18FCFFD6-BB86-1744-86F9-84E0C0D030BD}" srcOrd="0" destOrd="0" presId="urn:microsoft.com/office/officeart/2005/8/layout/hierarchy3"/>
    <dgm:cxn modelId="{085BFD54-BF45-EE4C-BE2D-8225B1F523B4}" type="presOf" srcId="{70178F8D-25C8-B240-8BAC-F3924F834D9A}" destId="{35E73B88-C1D3-5A4C-947C-D5B2331B44B0}" srcOrd="0" destOrd="0" presId="urn:microsoft.com/office/officeart/2005/8/layout/hierarchy3"/>
    <dgm:cxn modelId="{BA25D556-3A23-794A-B324-0A9FC9C122BE}" type="presOf" srcId="{E395FE9B-F8EF-6E44-B522-DCE2AEA766B1}" destId="{FF7DBC7A-40B7-FC4B-96E7-7F7D13BBA7B3}" srcOrd="1" destOrd="0" presId="urn:microsoft.com/office/officeart/2005/8/layout/hierarchy3"/>
    <dgm:cxn modelId="{1287BB79-F34D-2F41-8CF8-AC5048A90479}" srcId="{0B719B21-253E-DC4F-9AF9-1D7B9DAC4B96}" destId="{E395FE9B-F8EF-6E44-B522-DCE2AEA766B1}" srcOrd="0" destOrd="0" parTransId="{496FDCF9-B524-F841-B0AA-EDFA071F6E13}" sibTransId="{4F759CF5-33B4-5749-BBB1-7481DEDE015D}"/>
    <dgm:cxn modelId="{82C70D85-9D31-164B-8D3C-7B08CB7E5B72}" srcId="{E395FE9B-F8EF-6E44-B522-DCE2AEA766B1}" destId="{2EDAA50D-DC73-6846-9B7E-76B5F5DF815E}" srcOrd="2" destOrd="0" parTransId="{70178F8D-25C8-B240-8BAC-F3924F834D9A}" sibTransId="{BB62B4B4-FAC6-2749-9A4D-155AE840C2D9}"/>
    <dgm:cxn modelId="{BEFA87A3-C223-0644-BD2A-8A590D1AD50A}" type="presOf" srcId="{128FA432-1916-C34C-B294-6FF0AC50C48F}" destId="{DBABC5C8-42F5-E94A-8AF4-10FB47E07FCA}" srcOrd="0" destOrd="0" presId="urn:microsoft.com/office/officeart/2005/8/layout/hierarchy3"/>
    <dgm:cxn modelId="{B7DCC9AF-6834-4746-93C4-B8C2D81A009A}" type="presOf" srcId="{90FAC00C-8AD0-8142-BF0E-EA395E1F2426}" destId="{4AC87C69-A201-B245-ABBD-E25741F5A55E}" srcOrd="0" destOrd="0" presId="urn:microsoft.com/office/officeart/2005/8/layout/hierarchy3"/>
    <dgm:cxn modelId="{846C17CE-2DD7-964A-866E-5B336B0484B8}" type="presOf" srcId="{F320C8A6-E738-7344-8A4A-45929B2D46C6}" destId="{53CAA654-40A4-4548-B3C4-7203820EE983}" srcOrd="0" destOrd="0" presId="urn:microsoft.com/office/officeart/2005/8/layout/hierarchy3"/>
    <dgm:cxn modelId="{2FC9A3ED-E425-6649-BA39-C7A1CAE0B994}" type="presOf" srcId="{8B6837D6-63FF-7B47-95CC-D2F02C4DA6A3}" destId="{24CCFBE4-163B-8343-8931-36B895F772BA}" srcOrd="0" destOrd="0" presId="urn:microsoft.com/office/officeart/2005/8/layout/hierarchy3"/>
    <dgm:cxn modelId="{009F79FA-F4F2-5949-A18F-B49E516362FC}" srcId="{E395FE9B-F8EF-6E44-B522-DCE2AEA766B1}" destId="{8B6837D6-63FF-7B47-95CC-D2F02C4DA6A3}" srcOrd="3" destOrd="0" parTransId="{F320C8A6-E738-7344-8A4A-45929B2D46C6}" sibTransId="{3B7F5413-09EB-BE4A-A50E-BB52A710A347}"/>
    <dgm:cxn modelId="{D237060D-8422-584A-A8C0-56397E056EB6}" type="presParOf" srcId="{BE98BFDE-06F8-354E-B548-0D507C75A4FB}" destId="{F0ED022E-78D0-8C46-B816-241952EA0D35}" srcOrd="0" destOrd="0" presId="urn:microsoft.com/office/officeart/2005/8/layout/hierarchy3"/>
    <dgm:cxn modelId="{6DFBDD70-45FD-4E44-AD26-610C5C40B014}" type="presParOf" srcId="{F0ED022E-78D0-8C46-B816-241952EA0D35}" destId="{F9C305B0-10C8-9A41-93FE-1E8B9A857A03}" srcOrd="0" destOrd="0" presId="urn:microsoft.com/office/officeart/2005/8/layout/hierarchy3"/>
    <dgm:cxn modelId="{B596A4E6-48F5-884E-A785-9E0502D384DE}" type="presParOf" srcId="{F9C305B0-10C8-9A41-93FE-1E8B9A857A03}" destId="{CED3FC76-CE41-FB4F-9B98-12E5A246AD53}" srcOrd="0" destOrd="0" presId="urn:microsoft.com/office/officeart/2005/8/layout/hierarchy3"/>
    <dgm:cxn modelId="{DA6819C9-30D9-E247-B6BD-06E64E72BE95}" type="presParOf" srcId="{F9C305B0-10C8-9A41-93FE-1E8B9A857A03}" destId="{FF7DBC7A-40B7-FC4B-96E7-7F7D13BBA7B3}" srcOrd="1" destOrd="0" presId="urn:microsoft.com/office/officeart/2005/8/layout/hierarchy3"/>
    <dgm:cxn modelId="{2C44668E-8F99-D04E-AA71-34AAD74E2B16}" type="presParOf" srcId="{F0ED022E-78D0-8C46-B816-241952EA0D35}" destId="{CC4AF860-4C91-D24C-BBE3-AE1AC4A2F600}" srcOrd="1" destOrd="0" presId="urn:microsoft.com/office/officeart/2005/8/layout/hierarchy3"/>
    <dgm:cxn modelId="{D191AED3-ACA5-8E48-834B-B6E218DA9F8A}" type="presParOf" srcId="{CC4AF860-4C91-D24C-BBE3-AE1AC4A2F600}" destId="{EEB2C3EB-F3DF-7047-B0D2-9DA73E75054F}" srcOrd="0" destOrd="0" presId="urn:microsoft.com/office/officeart/2005/8/layout/hierarchy3"/>
    <dgm:cxn modelId="{132FD952-8217-F546-B063-47F87EA7C3AE}" type="presParOf" srcId="{CC4AF860-4C91-D24C-BBE3-AE1AC4A2F600}" destId="{DBABC5C8-42F5-E94A-8AF4-10FB47E07FCA}" srcOrd="1" destOrd="0" presId="urn:microsoft.com/office/officeart/2005/8/layout/hierarchy3"/>
    <dgm:cxn modelId="{0FD7D0A7-2143-9240-BA33-9E1C6297AE6A}" type="presParOf" srcId="{CC4AF860-4C91-D24C-BBE3-AE1AC4A2F600}" destId="{C56B7958-7B15-0D40-BD81-EB773A45F702}" srcOrd="2" destOrd="0" presId="urn:microsoft.com/office/officeart/2005/8/layout/hierarchy3"/>
    <dgm:cxn modelId="{06CB737C-F371-4943-9730-702F81471C61}" type="presParOf" srcId="{CC4AF860-4C91-D24C-BBE3-AE1AC4A2F600}" destId="{4AC87C69-A201-B245-ABBD-E25741F5A55E}" srcOrd="3" destOrd="0" presId="urn:microsoft.com/office/officeart/2005/8/layout/hierarchy3"/>
    <dgm:cxn modelId="{3ECDCB30-CCA2-2642-8F4D-B1FE1CE36E98}" type="presParOf" srcId="{CC4AF860-4C91-D24C-BBE3-AE1AC4A2F600}" destId="{35E73B88-C1D3-5A4C-947C-D5B2331B44B0}" srcOrd="4" destOrd="0" presId="urn:microsoft.com/office/officeart/2005/8/layout/hierarchy3"/>
    <dgm:cxn modelId="{CE0BFC8E-8F10-774C-B36C-E0931D925562}" type="presParOf" srcId="{CC4AF860-4C91-D24C-BBE3-AE1AC4A2F600}" destId="{18FCFFD6-BB86-1744-86F9-84E0C0D030BD}" srcOrd="5" destOrd="0" presId="urn:microsoft.com/office/officeart/2005/8/layout/hierarchy3"/>
    <dgm:cxn modelId="{D17DCCC2-AC2B-494C-BC8E-236A886AB6BB}" type="presParOf" srcId="{CC4AF860-4C91-D24C-BBE3-AE1AC4A2F600}" destId="{53CAA654-40A4-4548-B3C4-7203820EE983}" srcOrd="6" destOrd="0" presId="urn:microsoft.com/office/officeart/2005/8/layout/hierarchy3"/>
    <dgm:cxn modelId="{E2050002-CE75-884E-80A8-759D538EEE81}" type="presParOf" srcId="{CC4AF860-4C91-D24C-BBE3-AE1AC4A2F600}" destId="{24CCFBE4-163B-8343-8931-36B895F772BA}" srcOrd="7" destOrd="0" presId="urn:microsoft.com/office/officeart/2005/8/layout/hierarchy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310AE7-83D1-3B4E-8995-6D97DB6EDD5A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AC0EEF-2867-8D48-A596-670B0BEC4C16}">
      <dgm:prSet phldrT="[Text]" custT="1"/>
      <dgm:spPr>
        <a:solidFill>
          <a:srgbClr val="0046FF"/>
        </a:solidFill>
      </dgm:spPr>
      <dgm:t>
        <a:bodyPr/>
        <a:lstStyle/>
        <a:p>
          <a:r>
            <a:rPr lang="en-US" sz="2400" dirty="0">
              <a:solidFill>
                <a:srgbClr val="FFFF00"/>
              </a:solidFill>
            </a:rPr>
            <a:t>Core Courses (8)</a:t>
          </a:r>
        </a:p>
      </dgm:t>
    </dgm:pt>
    <dgm:pt modelId="{F67D130A-6404-FB4E-98F1-A9E4A894119B}" type="parTrans" cxnId="{68240EBD-524D-4E43-AF83-3A5B425BE1EC}">
      <dgm:prSet/>
      <dgm:spPr/>
      <dgm:t>
        <a:bodyPr/>
        <a:lstStyle/>
        <a:p>
          <a:endParaRPr lang="en-US"/>
        </a:p>
      </dgm:t>
    </dgm:pt>
    <dgm:pt modelId="{699A84A0-4018-5C43-B4C4-F5CFCDE7E80D}" type="sibTrans" cxnId="{68240EBD-524D-4E43-AF83-3A5B425BE1EC}">
      <dgm:prSet/>
      <dgm:spPr/>
      <dgm:t>
        <a:bodyPr/>
        <a:lstStyle/>
        <a:p>
          <a:endParaRPr lang="en-US"/>
        </a:p>
      </dgm:t>
    </dgm:pt>
    <dgm:pt modelId="{70D3CB17-4428-1B41-A981-E798FE9C162C}">
      <dgm:prSet phldrT="[Text]" custT="1"/>
      <dgm:spPr>
        <a:ln w="38100">
          <a:solidFill>
            <a:srgbClr val="003CFF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en-US" sz="2000" dirty="0">
              <a:solidFill>
                <a:srgbClr val="003CFF"/>
              </a:solidFill>
            </a:rPr>
            <a:t>SPI 298</a:t>
          </a:r>
        </a:p>
        <a:p>
          <a:pPr>
            <a:spcAft>
              <a:spcPct val="35000"/>
            </a:spcAft>
          </a:pPr>
          <a:r>
            <a:rPr lang="en-US" sz="1400" dirty="0">
              <a:solidFill>
                <a:srgbClr val="003CFF"/>
              </a:solidFill>
            </a:rPr>
            <a:t>Intro to Public Policy</a:t>
          </a:r>
          <a:br>
            <a:rPr lang="en-US" sz="1600" dirty="0">
              <a:solidFill>
                <a:srgbClr val="003CFF"/>
              </a:solidFill>
            </a:rPr>
          </a:br>
          <a:r>
            <a:rPr lang="en-US" sz="1100" dirty="0">
              <a:solidFill>
                <a:srgbClr val="FF0000"/>
              </a:solidFill>
            </a:rPr>
            <a:t>(</a:t>
          </a:r>
          <a:r>
            <a:rPr lang="en-US" sz="1100" b="1" dirty="0">
              <a:solidFill>
                <a:srgbClr val="FF0000"/>
              </a:solidFill>
            </a:rPr>
            <a:t>FALL</a:t>
          </a:r>
          <a:r>
            <a:rPr lang="en-US" sz="1100" dirty="0">
              <a:solidFill>
                <a:srgbClr val="FF0000"/>
              </a:solidFill>
            </a:rPr>
            <a:t> ONLY)</a:t>
          </a:r>
        </a:p>
      </dgm:t>
    </dgm:pt>
    <dgm:pt modelId="{319A4AC9-9806-4C4B-9268-2E6E7165A7A9}" type="parTrans" cxnId="{AA51A9D9-E01B-1445-9054-56CC370FE90E}">
      <dgm:prSet/>
      <dgm:spPr/>
      <dgm:t>
        <a:bodyPr/>
        <a:lstStyle/>
        <a:p>
          <a:endParaRPr lang="en-US"/>
        </a:p>
      </dgm:t>
    </dgm:pt>
    <dgm:pt modelId="{12328DE9-01AE-214F-AA1D-29852C29C83C}" type="sibTrans" cxnId="{AA51A9D9-E01B-1445-9054-56CC370FE90E}">
      <dgm:prSet/>
      <dgm:spPr/>
      <dgm:t>
        <a:bodyPr/>
        <a:lstStyle/>
        <a:p>
          <a:endParaRPr lang="en-US"/>
        </a:p>
      </dgm:t>
    </dgm:pt>
    <dgm:pt modelId="{C4E507D4-05B9-5C4B-87B7-7972483416B8}">
      <dgm:prSet phldrT="[Text]" custT="1"/>
      <dgm:spPr>
        <a:ln w="38100">
          <a:solidFill>
            <a:srgbClr val="003CFF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en-US" sz="2000" dirty="0">
              <a:solidFill>
                <a:srgbClr val="003CFF"/>
              </a:solidFill>
            </a:rPr>
            <a:t>SPI 397</a:t>
          </a:r>
        </a:p>
        <a:p>
          <a:pPr>
            <a:spcAft>
              <a:spcPct val="35000"/>
            </a:spcAft>
          </a:pPr>
          <a:r>
            <a:rPr lang="en-US" sz="1400" dirty="0">
              <a:solidFill>
                <a:srgbClr val="003CFF"/>
              </a:solidFill>
            </a:rPr>
            <a:t>JIW Seminar </a:t>
          </a:r>
          <a:br>
            <a:rPr lang="en-US" sz="2400" dirty="0">
              <a:solidFill>
                <a:srgbClr val="003CFF"/>
              </a:solidFill>
            </a:rPr>
          </a:br>
          <a:r>
            <a:rPr lang="en-US" sz="1100" dirty="0">
              <a:solidFill>
                <a:srgbClr val="FF0000"/>
              </a:solidFill>
            </a:rPr>
            <a:t>(</a:t>
          </a:r>
          <a:r>
            <a:rPr lang="en-US" sz="1100" b="1" dirty="0">
              <a:solidFill>
                <a:srgbClr val="FF0000"/>
              </a:solidFill>
            </a:rPr>
            <a:t>SPRING</a:t>
          </a:r>
          <a:r>
            <a:rPr lang="en-US" sz="1100" dirty="0">
              <a:solidFill>
                <a:srgbClr val="FF0000"/>
              </a:solidFill>
            </a:rPr>
            <a:t> ONLY)</a:t>
          </a:r>
        </a:p>
      </dgm:t>
    </dgm:pt>
    <dgm:pt modelId="{51DF4B4D-040B-B041-AAA8-07187806EF86}" type="parTrans" cxnId="{34C30997-DF1C-7742-A82B-68FB0A95D5EA}">
      <dgm:prSet/>
      <dgm:spPr/>
      <dgm:t>
        <a:bodyPr/>
        <a:lstStyle/>
        <a:p>
          <a:endParaRPr lang="en-US"/>
        </a:p>
      </dgm:t>
    </dgm:pt>
    <dgm:pt modelId="{37630345-094F-0E41-9335-2DDB5E392F42}" type="sibTrans" cxnId="{34C30997-DF1C-7742-A82B-68FB0A95D5EA}">
      <dgm:prSet/>
      <dgm:spPr/>
      <dgm:t>
        <a:bodyPr/>
        <a:lstStyle/>
        <a:p>
          <a:endParaRPr lang="en-US"/>
        </a:p>
      </dgm:t>
    </dgm:pt>
    <dgm:pt modelId="{B8BBA3B5-B285-D04F-B33A-98C6B7E12284}">
      <dgm:prSet phldrT="[Text]" custT="1"/>
      <dgm:spPr>
        <a:ln w="38100">
          <a:solidFill>
            <a:srgbClr val="003CFF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en-US" sz="2000" dirty="0">
              <a:solidFill>
                <a:srgbClr val="003CFF"/>
              </a:solidFill>
            </a:rPr>
            <a:t>SPI 301</a:t>
          </a:r>
        </a:p>
        <a:p>
          <a:pPr>
            <a:spcAft>
              <a:spcPct val="35000"/>
            </a:spcAft>
          </a:pPr>
          <a:r>
            <a:rPr lang="en-US" sz="1400" dirty="0">
              <a:solidFill>
                <a:srgbClr val="003CFF"/>
              </a:solidFill>
            </a:rPr>
            <a:t>Policy Task Force</a:t>
          </a:r>
          <a:br>
            <a:rPr lang="en-US" sz="2000" dirty="0">
              <a:solidFill>
                <a:srgbClr val="003CFF"/>
              </a:solidFill>
            </a:rPr>
          </a:br>
          <a:r>
            <a:rPr lang="en-US" sz="1100" dirty="0">
              <a:solidFill>
                <a:srgbClr val="FF0000"/>
              </a:solidFill>
            </a:rPr>
            <a:t>(FALL or SPRING)</a:t>
          </a:r>
        </a:p>
      </dgm:t>
    </dgm:pt>
    <dgm:pt modelId="{B23D954A-4F12-8547-8701-DBE7CAA05EF5}" type="parTrans" cxnId="{D27E2439-66E7-D44D-8412-4CF0E0980C2C}">
      <dgm:prSet/>
      <dgm:spPr/>
      <dgm:t>
        <a:bodyPr/>
        <a:lstStyle/>
        <a:p>
          <a:endParaRPr lang="en-US"/>
        </a:p>
      </dgm:t>
    </dgm:pt>
    <dgm:pt modelId="{3A3B44CB-C3D7-7848-B087-A6EEBAE0AB55}" type="sibTrans" cxnId="{D27E2439-66E7-D44D-8412-4CF0E0980C2C}">
      <dgm:prSet/>
      <dgm:spPr/>
      <dgm:t>
        <a:bodyPr/>
        <a:lstStyle/>
        <a:p>
          <a:endParaRPr lang="en-US"/>
        </a:p>
      </dgm:t>
    </dgm:pt>
    <dgm:pt modelId="{938F24AA-F841-DD41-9741-8639A0FE6FCD}">
      <dgm:prSet phldrT="[Text]" custT="1"/>
      <dgm:spPr>
        <a:ln w="38100">
          <a:solidFill>
            <a:srgbClr val="003CFF"/>
          </a:solidFill>
        </a:ln>
      </dgm:spPr>
      <dgm:t>
        <a:bodyPr/>
        <a:lstStyle/>
        <a:p>
          <a:r>
            <a:rPr lang="en-US" sz="1800" dirty="0">
              <a:solidFill>
                <a:srgbClr val="003CFF"/>
              </a:solidFill>
            </a:rPr>
            <a:t>Intermediate Economics</a:t>
          </a:r>
        </a:p>
      </dgm:t>
    </dgm:pt>
    <dgm:pt modelId="{EE60E003-12E2-6349-A8E0-085B3EF941BA}" type="parTrans" cxnId="{9AE9778D-AA08-344C-BF6A-882089FDAC9B}">
      <dgm:prSet/>
      <dgm:spPr/>
      <dgm:t>
        <a:bodyPr/>
        <a:lstStyle/>
        <a:p>
          <a:endParaRPr lang="en-US"/>
        </a:p>
      </dgm:t>
    </dgm:pt>
    <dgm:pt modelId="{3278257B-DE16-DC4D-A713-B535B750C859}" type="sibTrans" cxnId="{9AE9778D-AA08-344C-BF6A-882089FDAC9B}">
      <dgm:prSet/>
      <dgm:spPr/>
      <dgm:t>
        <a:bodyPr/>
        <a:lstStyle/>
        <a:p>
          <a:endParaRPr lang="en-US"/>
        </a:p>
      </dgm:t>
    </dgm:pt>
    <dgm:pt modelId="{67D444C1-38D5-4380-BAE5-C1806BEB0F63}">
      <dgm:prSet phldrT="[Text]" custT="1"/>
      <dgm:spPr>
        <a:ln w="38100">
          <a:solidFill>
            <a:srgbClr val="003CFF"/>
          </a:solidFill>
        </a:ln>
      </dgm:spPr>
      <dgm:t>
        <a:bodyPr/>
        <a:lstStyle/>
        <a:p>
          <a:r>
            <a:rPr lang="en-US" sz="1800" dirty="0">
              <a:solidFill>
                <a:srgbClr val="003CFF"/>
              </a:solidFill>
            </a:rPr>
            <a:t>Power &amp; Identity</a:t>
          </a:r>
          <a:br>
            <a:rPr lang="en-US" sz="1100" dirty="0">
              <a:solidFill>
                <a:srgbClr val="003CFF"/>
              </a:solidFill>
            </a:rPr>
          </a:br>
          <a:r>
            <a:rPr lang="en-US" sz="1400" dirty="0">
              <a:solidFill>
                <a:schemeClr val="tx1"/>
              </a:solidFill>
            </a:rPr>
            <a:t>(</a:t>
          </a:r>
          <a:r>
            <a:rPr lang="en-US" sz="1400" b="1" dirty="0">
              <a:solidFill>
                <a:schemeClr val="tx1"/>
              </a:solidFill>
            </a:rPr>
            <a:t>CD</a:t>
          </a:r>
          <a:r>
            <a:rPr lang="en-US" sz="1400" dirty="0">
              <a:solidFill>
                <a:schemeClr val="tx1"/>
              </a:solidFill>
            </a:rPr>
            <a:t>)</a:t>
          </a:r>
          <a:endParaRPr lang="en-US" sz="1800" dirty="0">
            <a:solidFill>
              <a:schemeClr val="tx1"/>
            </a:solidFill>
          </a:endParaRPr>
        </a:p>
      </dgm:t>
    </dgm:pt>
    <dgm:pt modelId="{21465EDC-9553-44B9-8D4F-AA72C118FBE9}" type="parTrans" cxnId="{EC729677-A3B5-4CA2-AC40-7F8B360665DD}">
      <dgm:prSet/>
      <dgm:spPr/>
      <dgm:t>
        <a:bodyPr/>
        <a:lstStyle/>
        <a:p>
          <a:endParaRPr lang="en-US"/>
        </a:p>
      </dgm:t>
    </dgm:pt>
    <dgm:pt modelId="{C10F7AC5-A66D-4049-BBF7-BCE5F2365A69}" type="sibTrans" cxnId="{EC729677-A3B5-4CA2-AC40-7F8B360665DD}">
      <dgm:prSet/>
      <dgm:spPr/>
      <dgm:t>
        <a:bodyPr/>
        <a:lstStyle/>
        <a:p>
          <a:endParaRPr lang="en-US"/>
        </a:p>
      </dgm:t>
    </dgm:pt>
    <dgm:pt modelId="{9B819B82-8E09-46F3-B209-72B4B5227ADB}">
      <dgm:prSet phldrT="[Text]" custT="1"/>
      <dgm:spPr>
        <a:ln w="38100">
          <a:solidFill>
            <a:srgbClr val="003CFF"/>
          </a:solidFill>
        </a:ln>
      </dgm:spPr>
      <dgm:t>
        <a:bodyPr/>
        <a:lstStyle/>
        <a:p>
          <a:r>
            <a:rPr lang="en-US" sz="2000" dirty="0">
              <a:solidFill>
                <a:srgbClr val="003CFF"/>
              </a:solidFill>
            </a:rPr>
            <a:t>Ethics</a:t>
          </a:r>
          <a:br>
            <a:rPr lang="en-US" sz="1100" dirty="0">
              <a:solidFill>
                <a:srgbClr val="003CFF"/>
              </a:solidFill>
            </a:rPr>
          </a:br>
          <a:r>
            <a:rPr lang="en-US" sz="1400" dirty="0">
              <a:solidFill>
                <a:schemeClr val="tx1"/>
              </a:solidFill>
            </a:rPr>
            <a:t>(</a:t>
          </a:r>
          <a:r>
            <a:rPr lang="en-US" sz="1400" b="1" dirty="0">
              <a:solidFill>
                <a:schemeClr val="tx1"/>
              </a:solidFill>
            </a:rPr>
            <a:t>EM</a:t>
          </a:r>
          <a:r>
            <a:rPr lang="en-US" sz="1400" dirty="0">
              <a:solidFill>
                <a:schemeClr val="tx1"/>
              </a:solidFill>
            </a:rPr>
            <a:t>)</a:t>
          </a:r>
          <a:endParaRPr lang="en-US" sz="2000" dirty="0">
            <a:solidFill>
              <a:schemeClr val="tx1"/>
            </a:solidFill>
          </a:endParaRPr>
        </a:p>
      </dgm:t>
    </dgm:pt>
    <dgm:pt modelId="{392D24DE-00E5-4D6A-AF06-5B1621E7853F}" type="parTrans" cxnId="{EBE5142B-2310-4791-8C55-21ED37748A40}">
      <dgm:prSet/>
      <dgm:spPr/>
      <dgm:t>
        <a:bodyPr/>
        <a:lstStyle/>
        <a:p>
          <a:endParaRPr lang="en-US"/>
        </a:p>
      </dgm:t>
    </dgm:pt>
    <dgm:pt modelId="{59A53FCF-BCD2-4024-BEBC-078D0F39EDA2}" type="sibTrans" cxnId="{EBE5142B-2310-4791-8C55-21ED37748A40}">
      <dgm:prSet/>
      <dgm:spPr/>
      <dgm:t>
        <a:bodyPr/>
        <a:lstStyle/>
        <a:p>
          <a:endParaRPr lang="en-US"/>
        </a:p>
      </dgm:t>
    </dgm:pt>
    <dgm:pt modelId="{BF71E922-4EA4-6C40-81BB-52C05754FEDC}" type="pres">
      <dgm:prSet presAssocID="{60310AE7-83D1-3B4E-8995-6D97DB6EDD5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6BC61F4-02E4-6845-9957-BCF0C1AB5819}" type="pres">
      <dgm:prSet presAssocID="{FDAC0EEF-2867-8D48-A596-670B0BEC4C16}" presName="root" presStyleCnt="0"/>
      <dgm:spPr/>
    </dgm:pt>
    <dgm:pt modelId="{EC33FC23-1F26-3449-9FE9-9C42527693F4}" type="pres">
      <dgm:prSet presAssocID="{FDAC0EEF-2867-8D48-A596-670B0BEC4C16}" presName="rootComposite" presStyleCnt="0"/>
      <dgm:spPr/>
    </dgm:pt>
    <dgm:pt modelId="{89B06B49-A34C-C14E-9A65-6AD6EAD41240}" type="pres">
      <dgm:prSet presAssocID="{FDAC0EEF-2867-8D48-A596-670B0BEC4C16}" presName="rootText" presStyleLbl="node1" presStyleIdx="0" presStyleCnt="1" custScaleX="232708" custLinFactNeighborX="-3372" custLinFactNeighborY="984"/>
      <dgm:spPr/>
    </dgm:pt>
    <dgm:pt modelId="{6F601061-CB9F-9D4E-B495-E7BD64D25F18}" type="pres">
      <dgm:prSet presAssocID="{FDAC0EEF-2867-8D48-A596-670B0BEC4C16}" presName="rootConnector" presStyleLbl="node1" presStyleIdx="0" presStyleCnt="1"/>
      <dgm:spPr/>
    </dgm:pt>
    <dgm:pt modelId="{5D64409F-E719-C948-9BD5-F1C09764219D}" type="pres">
      <dgm:prSet presAssocID="{FDAC0EEF-2867-8D48-A596-670B0BEC4C16}" presName="childShape" presStyleCnt="0"/>
      <dgm:spPr/>
    </dgm:pt>
    <dgm:pt modelId="{D05517FA-17BC-EB47-A870-4BC00045EAEB}" type="pres">
      <dgm:prSet presAssocID="{319A4AC9-9806-4C4B-9268-2E6E7165A7A9}" presName="Name13" presStyleLbl="parChTrans1D2" presStyleIdx="0" presStyleCnt="6"/>
      <dgm:spPr/>
    </dgm:pt>
    <dgm:pt modelId="{D2AB530E-AF8A-354A-981B-E5AA98432F7B}" type="pres">
      <dgm:prSet presAssocID="{70D3CB17-4428-1B41-A981-E798FE9C162C}" presName="childText" presStyleLbl="bgAcc1" presStyleIdx="0" presStyleCnt="6" custScaleX="203887" custScaleY="120086" custLinFactNeighborX="4620" custLinFactNeighborY="-14786">
        <dgm:presLayoutVars>
          <dgm:bulletEnabled val="1"/>
        </dgm:presLayoutVars>
      </dgm:prSet>
      <dgm:spPr/>
    </dgm:pt>
    <dgm:pt modelId="{78BFEB43-B5AF-E246-A139-D1A3CE804CEF}" type="pres">
      <dgm:prSet presAssocID="{B23D954A-4F12-8547-8701-DBE7CAA05EF5}" presName="Name13" presStyleLbl="parChTrans1D2" presStyleIdx="1" presStyleCnt="6"/>
      <dgm:spPr/>
    </dgm:pt>
    <dgm:pt modelId="{3B4F7657-1515-3B4A-9E9F-2783A32362C6}" type="pres">
      <dgm:prSet presAssocID="{B8BBA3B5-B285-D04F-B33A-98C6B7E12284}" presName="childText" presStyleLbl="bgAcc1" presStyleIdx="1" presStyleCnt="6" custScaleX="202334" custScaleY="104236" custLinFactNeighborX="4067" custLinFactNeighborY="-15870">
        <dgm:presLayoutVars>
          <dgm:bulletEnabled val="1"/>
        </dgm:presLayoutVars>
      </dgm:prSet>
      <dgm:spPr/>
    </dgm:pt>
    <dgm:pt modelId="{1217A1DF-CDEC-6B4B-9FD0-DB7744183D20}" type="pres">
      <dgm:prSet presAssocID="{51DF4B4D-040B-B041-AAA8-07187806EF86}" presName="Name13" presStyleLbl="parChTrans1D2" presStyleIdx="2" presStyleCnt="6"/>
      <dgm:spPr/>
    </dgm:pt>
    <dgm:pt modelId="{827D4B4F-5892-2842-8A98-825DFC82A638}" type="pres">
      <dgm:prSet presAssocID="{C4E507D4-05B9-5C4B-87B7-7972483416B8}" presName="childText" presStyleLbl="bgAcc1" presStyleIdx="2" presStyleCnt="6" custScaleX="204199" custScaleY="109717" custLinFactNeighborX="4308" custLinFactNeighborY="-20544">
        <dgm:presLayoutVars>
          <dgm:bulletEnabled val="1"/>
        </dgm:presLayoutVars>
      </dgm:prSet>
      <dgm:spPr/>
    </dgm:pt>
    <dgm:pt modelId="{1DFB5F43-C364-BF4C-ACDD-790AFC3F885E}" type="pres">
      <dgm:prSet presAssocID="{EE60E003-12E2-6349-A8E0-085B3EF941BA}" presName="Name13" presStyleLbl="parChTrans1D2" presStyleIdx="3" presStyleCnt="6"/>
      <dgm:spPr/>
    </dgm:pt>
    <dgm:pt modelId="{047B68BC-5AA9-CC44-98EA-0709215B59E6}" type="pres">
      <dgm:prSet presAssocID="{938F24AA-F841-DD41-9741-8639A0FE6FCD}" presName="childText" presStyleLbl="bgAcc1" presStyleIdx="3" presStyleCnt="6" custScaleX="201957" custScaleY="102261" custLinFactNeighborX="4481" custLinFactNeighborY="-22533">
        <dgm:presLayoutVars>
          <dgm:bulletEnabled val="1"/>
        </dgm:presLayoutVars>
      </dgm:prSet>
      <dgm:spPr/>
    </dgm:pt>
    <dgm:pt modelId="{45710BF2-FDAB-4C14-BEF7-0BEA0B32855E}" type="pres">
      <dgm:prSet presAssocID="{21465EDC-9553-44B9-8D4F-AA72C118FBE9}" presName="Name13" presStyleLbl="parChTrans1D2" presStyleIdx="4" presStyleCnt="6"/>
      <dgm:spPr/>
    </dgm:pt>
    <dgm:pt modelId="{0554FDAC-4FAD-463B-9D1A-CD155CA427FC}" type="pres">
      <dgm:prSet presAssocID="{67D444C1-38D5-4380-BAE5-C1806BEB0F63}" presName="childText" presStyleLbl="bgAcc1" presStyleIdx="4" presStyleCnt="6" custScaleX="203315" custScaleY="106795" custLinFactNeighborX="2501" custLinFactNeighborY="-21677">
        <dgm:presLayoutVars>
          <dgm:bulletEnabled val="1"/>
        </dgm:presLayoutVars>
      </dgm:prSet>
      <dgm:spPr/>
    </dgm:pt>
    <dgm:pt modelId="{9D547792-F00B-404E-8B99-A354BCDE4A9D}" type="pres">
      <dgm:prSet presAssocID="{392D24DE-00E5-4D6A-AF06-5B1621E7853F}" presName="Name13" presStyleLbl="parChTrans1D2" presStyleIdx="5" presStyleCnt="6"/>
      <dgm:spPr/>
    </dgm:pt>
    <dgm:pt modelId="{A5445188-02A8-4A1F-8098-C9F882D0911D}" type="pres">
      <dgm:prSet presAssocID="{9B819B82-8E09-46F3-B209-72B4B5227ADB}" presName="childText" presStyleLbl="bgAcc1" presStyleIdx="5" presStyleCnt="6" custScaleX="204612" custScaleY="90997" custLinFactNeighborX="3670" custLinFactNeighborY="-30219">
        <dgm:presLayoutVars>
          <dgm:bulletEnabled val="1"/>
        </dgm:presLayoutVars>
      </dgm:prSet>
      <dgm:spPr/>
    </dgm:pt>
  </dgm:ptLst>
  <dgm:cxnLst>
    <dgm:cxn modelId="{F66E1B07-8C03-410C-BCFD-3B9A030347DC}" type="presOf" srcId="{B23D954A-4F12-8547-8701-DBE7CAA05EF5}" destId="{78BFEB43-B5AF-E246-A139-D1A3CE804CEF}" srcOrd="0" destOrd="0" presId="urn:microsoft.com/office/officeart/2005/8/layout/hierarchy3"/>
    <dgm:cxn modelId="{4CA5B20D-3943-4195-A9D4-E7AD145C1569}" type="presOf" srcId="{21465EDC-9553-44B9-8D4F-AA72C118FBE9}" destId="{45710BF2-FDAB-4C14-BEF7-0BEA0B32855E}" srcOrd="0" destOrd="0" presId="urn:microsoft.com/office/officeart/2005/8/layout/hierarchy3"/>
    <dgm:cxn modelId="{EBE5142B-2310-4791-8C55-21ED37748A40}" srcId="{FDAC0EEF-2867-8D48-A596-670B0BEC4C16}" destId="{9B819B82-8E09-46F3-B209-72B4B5227ADB}" srcOrd="5" destOrd="0" parTransId="{392D24DE-00E5-4D6A-AF06-5B1621E7853F}" sibTransId="{59A53FCF-BCD2-4024-BEBC-078D0F39EDA2}"/>
    <dgm:cxn modelId="{C42CA42D-F4B2-45A7-AF23-3A2C7F9E020A}" type="presOf" srcId="{FDAC0EEF-2867-8D48-A596-670B0BEC4C16}" destId="{6F601061-CB9F-9D4E-B495-E7BD64D25F18}" srcOrd="1" destOrd="0" presId="urn:microsoft.com/office/officeart/2005/8/layout/hierarchy3"/>
    <dgm:cxn modelId="{D27E2439-66E7-D44D-8412-4CF0E0980C2C}" srcId="{FDAC0EEF-2867-8D48-A596-670B0BEC4C16}" destId="{B8BBA3B5-B285-D04F-B33A-98C6B7E12284}" srcOrd="1" destOrd="0" parTransId="{B23D954A-4F12-8547-8701-DBE7CAA05EF5}" sibTransId="{3A3B44CB-C3D7-7848-B087-A6EEBAE0AB55}"/>
    <dgm:cxn modelId="{255CF245-0805-4E15-AF14-C1985668C369}" type="presOf" srcId="{9B819B82-8E09-46F3-B209-72B4B5227ADB}" destId="{A5445188-02A8-4A1F-8098-C9F882D0911D}" srcOrd="0" destOrd="0" presId="urn:microsoft.com/office/officeart/2005/8/layout/hierarchy3"/>
    <dgm:cxn modelId="{8ED80C4B-141E-476E-B30A-0310D8A63971}" type="presOf" srcId="{EE60E003-12E2-6349-A8E0-085B3EF941BA}" destId="{1DFB5F43-C364-BF4C-ACDD-790AFC3F885E}" srcOrd="0" destOrd="0" presId="urn:microsoft.com/office/officeart/2005/8/layout/hierarchy3"/>
    <dgm:cxn modelId="{37A77B60-B472-450C-98DE-10F400C2C54A}" type="presOf" srcId="{B8BBA3B5-B285-D04F-B33A-98C6B7E12284}" destId="{3B4F7657-1515-3B4A-9E9F-2783A32362C6}" srcOrd="0" destOrd="0" presId="urn:microsoft.com/office/officeart/2005/8/layout/hierarchy3"/>
    <dgm:cxn modelId="{EC729677-A3B5-4CA2-AC40-7F8B360665DD}" srcId="{FDAC0EEF-2867-8D48-A596-670B0BEC4C16}" destId="{67D444C1-38D5-4380-BAE5-C1806BEB0F63}" srcOrd="4" destOrd="0" parTransId="{21465EDC-9553-44B9-8D4F-AA72C118FBE9}" sibTransId="{C10F7AC5-A66D-4049-BBF7-BCE5F2365A69}"/>
    <dgm:cxn modelId="{9AE9778D-AA08-344C-BF6A-882089FDAC9B}" srcId="{FDAC0EEF-2867-8D48-A596-670B0BEC4C16}" destId="{938F24AA-F841-DD41-9741-8639A0FE6FCD}" srcOrd="3" destOrd="0" parTransId="{EE60E003-12E2-6349-A8E0-085B3EF941BA}" sibTransId="{3278257B-DE16-DC4D-A713-B535B750C859}"/>
    <dgm:cxn modelId="{34C30997-DF1C-7742-A82B-68FB0A95D5EA}" srcId="{FDAC0EEF-2867-8D48-A596-670B0BEC4C16}" destId="{C4E507D4-05B9-5C4B-87B7-7972483416B8}" srcOrd="2" destOrd="0" parTransId="{51DF4B4D-040B-B041-AAA8-07187806EF86}" sibTransId="{37630345-094F-0E41-9335-2DDB5E392F42}"/>
    <dgm:cxn modelId="{85FE67A5-3FF0-4FD9-8267-F5DB87A22FA7}" type="presOf" srcId="{70D3CB17-4428-1B41-A981-E798FE9C162C}" destId="{D2AB530E-AF8A-354A-981B-E5AA98432F7B}" srcOrd="0" destOrd="0" presId="urn:microsoft.com/office/officeart/2005/8/layout/hierarchy3"/>
    <dgm:cxn modelId="{03B2CAA6-BDFB-4F39-8862-94FA6FD98E3F}" type="presOf" srcId="{392D24DE-00E5-4D6A-AF06-5B1621E7853F}" destId="{9D547792-F00B-404E-8B99-A354BCDE4A9D}" srcOrd="0" destOrd="0" presId="urn:microsoft.com/office/officeart/2005/8/layout/hierarchy3"/>
    <dgm:cxn modelId="{A984B9A8-1A05-4664-824E-18391FE977E2}" type="presOf" srcId="{FDAC0EEF-2867-8D48-A596-670B0BEC4C16}" destId="{89B06B49-A34C-C14E-9A65-6AD6EAD41240}" srcOrd="0" destOrd="0" presId="urn:microsoft.com/office/officeart/2005/8/layout/hierarchy3"/>
    <dgm:cxn modelId="{DB5E12AF-7C80-424C-B3E7-AFBCF52E278C}" type="presOf" srcId="{319A4AC9-9806-4C4B-9268-2E6E7165A7A9}" destId="{D05517FA-17BC-EB47-A870-4BC00045EAEB}" srcOrd="0" destOrd="0" presId="urn:microsoft.com/office/officeart/2005/8/layout/hierarchy3"/>
    <dgm:cxn modelId="{68240EBD-524D-4E43-AF83-3A5B425BE1EC}" srcId="{60310AE7-83D1-3B4E-8995-6D97DB6EDD5A}" destId="{FDAC0EEF-2867-8D48-A596-670B0BEC4C16}" srcOrd="0" destOrd="0" parTransId="{F67D130A-6404-FB4E-98F1-A9E4A894119B}" sibTransId="{699A84A0-4018-5C43-B4C4-F5CFCDE7E80D}"/>
    <dgm:cxn modelId="{8F3289D0-C429-DB4D-BE57-33EEF8F160E9}" type="presOf" srcId="{60310AE7-83D1-3B4E-8995-6D97DB6EDD5A}" destId="{BF71E922-4EA4-6C40-81BB-52C05754FEDC}" srcOrd="0" destOrd="0" presId="urn:microsoft.com/office/officeart/2005/8/layout/hierarchy3"/>
    <dgm:cxn modelId="{A07C34D5-D985-4F10-BC82-A7B46D9BDB1B}" type="presOf" srcId="{51DF4B4D-040B-B041-AAA8-07187806EF86}" destId="{1217A1DF-CDEC-6B4B-9FD0-DB7744183D20}" srcOrd="0" destOrd="0" presId="urn:microsoft.com/office/officeart/2005/8/layout/hierarchy3"/>
    <dgm:cxn modelId="{AA51A9D9-E01B-1445-9054-56CC370FE90E}" srcId="{FDAC0EEF-2867-8D48-A596-670B0BEC4C16}" destId="{70D3CB17-4428-1B41-A981-E798FE9C162C}" srcOrd="0" destOrd="0" parTransId="{319A4AC9-9806-4C4B-9268-2E6E7165A7A9}" sibTransId="{12328DE9-01AE-214F-AA1D-29852C29C83C}"/>
    <dgm:cxn modelId="{66E56FDA-4477-4CC1-8FE3-79FA85A8DE42}" type="presOf" srcId="{C4E507D4-05B9-5C4B-87B7-7972483416B8}" destId="{827D4B4F-5892-2842-8A98-825DFC82A638}" srcOrd="0" destOrd="0" presId="urn:microsoft.com/office/officeart/2005/8/layout/hierarchy3"/>
    <dgm:cxn modelId="{E7A093E7-A3C9-4E82-AB08-06B9C3F045A7}" type="presOf" srcId="{67D444C1-38D5-4380-BAE5-C1806BEB0F63}" destId="{0554FDAC-4FAD-463B-9D1A-CD155CA427FC}" srcOrd="0" destOrd="0" presId="urn:microsoft.com/office/officeart/2005/8/layout/hierarchy3"/>
    <dgm:cxn modelId="{D9C7A4F3-D948-4623-8676-3886BE98F8F9}" type="presOf" srcId="{938F24AA-F841-DD41-9741-8639A0FE6FCD}" destId="{047B68BC-5AA9-CC44-98EA-0709215B59E6}" srcOrd="0" destOrd="0" presId="urn:microsoft.com/office/officeart/2005/8/layout/hierarchy3"/>
    <dgm:cxn modelId="{C14871C7-E522-4FBF-82EB-3478D2D17535}" type="presParOf" srcId="{BF71E922-4EA4-6C40-81BB-52C05754FEDC}" destId="{16BC61F4-02E4-6845-9957-BCF0C1AB5819}" srcOrd="0" destOrd="0" presId="urn:microsoft.com/office/officeart/2005/8/layout/hierarchy3"/>
    <dgm:cxn modelId="{41AF80F0-6EDA-4A0B-8F6B-F1771A41FFA1}" type="presParOf" srcId="{16BC61F4-02E4-6845-9957-BCF0C1AB5819}" destId="{EC33FC23-1F26-3449-9FE9-9C42527693F4}" srcOrd="0" destOrd="0" presId="urn:microsoft.com/office/officeart/2005/8/layout/hierarchy3"/>
    <dgm:cxn modelId="{784D2194-2D84-4C85-81AB-07F49868A960}" type="presParOf" srcId="{EC33FC23-1F26-3449-9FE9-9C42527693F4}" destId="{89B06B49-A34C-C14E-9A65-6AD6EAD41240}" srcOrd="0" destOrd="0" presId="urn:microsoft.com/office/officeart/2005/8/layout/hierarchy3"/>
    <dgm:cxn modelId="{78908DEC-4475-4F9C-AF3D-55DC34A2FF0C}" type="presParOf" srcId="{EC33FC23-1F26-3449-9FE9-9C42527693F4}" destId="{6F601061-CB9F-9D4E-B495-E7BD64D25F18}" srcOrd="1" destOrd="0" presId="urn:microsoft.com/office/officeart/2005/8/layout/hierarchy3"/>
    <dgm:cxn modelId="{286616CB-1C13-4B55-89C9-CF36A347F1D0}" type="presParOf" srcId="{16BC61F4-02E4-6845-9957-BCF0C1AB5819}" destId="{5D64409F-E719-C948-9BD5-F1C09764219D}" srcOrd="1" destOrd="0" presId="urn:microsoft.com/office/officeart/2005/8/layout/hierarchy3"/>
    <dgm:cxn modelId="{19805D9C-9571-4A5C-82DF-391728D2D1D3}" type="presParOf" srcId="{5D64409F-E719-C948-9BD5-F1C09764219D}" destId="{D05517FA-17BC-EB47-A870-4BC00045EAEB}" srcOrd="0" destOrd="0" presId="urn:microsoft.com/office/officeart/2005/8/layout/hierarchy3"/>
    <dgm:cxn modelId="{7CEFB297-35DF-4210-9A6B-CC50ADDE32CA}" type="presParOf" srcId="{5D64409F-E719-C948-9BD5-F1C09764219D}" destId="{D2AB530E-AF8A-354A-981B-E5AA98432F7B}" srcOrd="1" destOrd="0" presId="urn:microsoft.com/office/officeart/2005/8/layout/hierarchy3"/>
    <dgm:cxn modelId="{D598AAEB-1E7E-4CFA-89C1-915BAA2E2127}" type="presParOf" srcId="{5D64409F-E719-C948-9BD5-F1C09764219D}" destId="{78BFEB43-B5AF-E246-A139-D1A3CE804CEF}" srcOrd="2" destOrd="0" presId="urn:microsoft.com/office/officeart/2005/8/layout/hierarchy3"/>
    <dgm:cxn modelId="{FC6732F3-C18A-42A1-BC04-E696937B73CC}" type="presParOf" srcId="{5D64409F-E719-C948-9BD5-F1C09764219D}" destId="{3B4F7657-1515-3B4A-9E9F-2783A32362C6}" srcOrd="3" destOrd="0" presId="urn:microsoft.com/office/officeart/2005/8/layout/hierarchy3"/>
    <dgm:cxn modelId="{5E5AC21F-773B-487A-B43E-31F55BB0FCBA}" type="presParOf" srcId="{5D64409F-E719-C948-9BD5-F1C09764219D}" destId="{1217A1DF-CDEC-6B4B-9FD0-DB7744183D20}" srcOrd="4" destOrd="0" presId="urn:microsoft.com/office/officeart/2005/8/layout/hierarchy3"/>
    <dgm:cxn modelId="{7CBE769D-F014-4623-BDE1-8954FEFFD769}" type="presParOf" srcId="{5D64409F-E719-C948-9BD5-F1C09764219D}" destId="{827D4B4F-5892-2842-8A98-825DFC82A638}" srcOrd="5" destOrd="0" presId="urn:microsoft.com/office/officeart/2005/8/layout/hierarchy3"/>
    <dgm:cxn modelId="{1CC908CB-50DE-464D-AA2F-5531E6FA0C5B}" type="presParOf" srcId="{5D64409F-E719-C948-9BD5-F1C09764219D}" destId="{1DFB5F43-C364-BF4C-ACDD-790AFC3F885E}" srcOrd="6" destOrd="0" presId="urn:microsoft.com/office/officeart/2005/8/layout/hierarchy3"/>
    <dgm:cxn modelId="{3F9091E3-9A66-46B4-A671-731CF60997AB}" type="presParOf" srcId="{5D64409F-E719-C948-9BD5-F1C09764219D}" destId="{047B68BC-5AA9-CC44-98EA-0709215B59E6}" srcOrd="7" destOrd="0" presId="urn:microsoft.com/office/officeart/2005/8/layout/hierarchy3"/>
    <dgm:cxn modelId="{98676D62-3F92-4B78-8E4A-B0A213A72B33}" type="presParOf" srcId="{5D64409F-E719-C948-9BD5-F1C09764219D}" destId="{45710BF2-FDAB-4C14-BEF7-0BEA0B32855E}" srcOrd="8" destOrd="0" presId="urn:microsoft.com/office/officeart/2005/8/layout/hierarchy3"/>
    <dgm:cxn modelId="{44AAC22E-B17C-4261-A63B-19AC65AD5226}" type="presParOf" srcId="{5D64409F-E719-C948-9BD5-F1C09764219D}" destId="{0554FDAC-4FAD-463B-9D1A-CD155CA427FC}" srcOrd="9" destOrd="0" presId="urn:microsoft.com/office/officeart/2005/8/layout/hierarchy3"/>
    <dgm:cxn modelId="{6F0E7640-6A43-4919-B7DD-849EB06BC877}" type="presParOf" srcId="{5D64409F-E719-C948-9BD5-F1C09764219D}" destId="{9D547792-F00B-404E-8B99-A354BCDE4A9D}" srcOrd="10" destOrd="0" presId="urn:microsoft.com/office/officeart/2005/8/layout/hierarchy3"/>
    <dgm:cxn modelId="{E7ADFBF0-14D4-4203-A4BD-8F16DF21AFD0}" type="presParOf" srcId="{5D64409F-E719-C948-9BD5-F1C09764219D}" destId="{A5445188-02A8-4A1F-8098-C9F882D0911D}" srcOrd="1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D3FC76-CE41-FB4F-9B98-12E5A246AD53}">
      <dsp:nvSpPr>
        <dsp:cNvPr id="0" name=""/>
        <dsp:cNvSpPr/>
      </dsp:nvSpPr>
      <dsp:spPr>
        <a:xfrm>
          <a:off x="50133" y="0"/>
          <a:ext cx="2632046" cy="638053"/>
        </a:xfrm>
        <a:prstGeom prst="roundRect">
          <a:avLst>
            <a:gd name="adj" fmla="val 10000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FFFF00"/>
              </a:solidFill>
            </a:rPr>
            <a:t>Pre-requisites (4)</a:t>
          </a:r>
        </a:p>
      </dsp:txBody>
      <dsp:txXfrm>
        <a:off x="68821" y="18688"/>
        <a:ext cx="2594670" cy="600677"/>
      </dsp:txXfrm>
    </dsp:sp>
    <dsp:sp modelId="{EEB2C3EB-F3DF-7047-B0D2-9DA73E75054F}">
      <dsp:nvSpPr>
        <dsp:cNvPr id="0" name=""/>
        <dsp:cNvSpPr/>
      </dsp:nvSpPr>
      <dsp:spPr>
        <a:xfrm>
          <a:off x="313338" y="638053"/>
          <a:ext cx="263204" cy="6334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3410"/>
              </a:lnTo>
              <a:lnTo>
                <a:pt x="263204" y="63341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ABC5C8-42F5-E94A-8AF4-10FB47E07FCA}">
      <dsp:nvSpPr>
        <dsp:cNvPr id="0" name=""/>
        <dsp:cNvSpPr/>
      </dsp:nvSpPr>
      <dsp:spPr>
        <a:xfrm>
          <a:off x="576542" y="851210"/>
          <a:ext cx="1344810" cy="8405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rgbClr val="C00000"/>
              </a:solidFill>
            </a:rPr>
            <a:t>Microecon</a:t>
          </a:r>
          <a:endParaRPr lang="en-US" sz="2000" kern="1200" dirty="0">
            <a:solidFill>
              <a:srgbClr val="C00000"/>
            </a:solidFill>
          </a:endParaRPr>
        </a:p>
      </dsp:txBody>
      <dsp:txXfrm>
        <a:off x="601160" y="875828"/>
        <a:ext cx="1295574" cy="791270"/>
      </dsp:txXfrm>
    </dsp:sp>
    <dsp:sp modelId="{C56B7958-7B15-0D40-BD81-EB773A45F702}">
      <dsp:nvSpPr>
        <dsp:cNvPr id="0" name=""/>
        <dsp:cNvSpPr/>
      </dsp:nvSpPr>
      <dsp:spPr>
        <a:xfrm>
          <a:off x="313338" y="638053"/>
          <a:ext cx="250065" cy="15831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83174"/>
              </a:lnTo>
              <a:lnTo>
                <a:pt x="250065" y="15831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C87C69-A201-B245-ABBD-E25741F5A55E}">
      <dsp:nvSpPr>
        <dsp:cNvPr id="0" name=""/>
        <dsp:cNvSpPr/>
      </dsp:nvSpPr>
      <dsp:spPr>
        <a:xfrm>
          <a:off x="563404" y="1800975"/>
          <a:ext cx="1344810" cy="8405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rgbClr val="C00000"/>
              </a:solidFill>
            </a:rPr>
            <a:t>Statistics</a:t>
          </a:r>
          <a:br>
            <a:rPr lang="en-US" sz="2000" kern="1200" dirty="0">
              <a:solidFill>
                <a:srgbClr val="C00000"/>
              </a:solidFill>
            </a:rPr>
          </a:br>
          <a:r>
            <a:rPr lang="en-US" sz="1000" kern="1200" dirty="0">
              <a:solidFill>
                <a:schemeClr val="tx1"/>
              </a:solidFill>
            </a:rPr>
            <a:t>(fulfills </a:t>
          </a:r>
          <a:r>
            <a:rPr lang="en-US" sz="1000" b="1" kern="1200" dirty="0">
              <a:solidFill>
                <a:schemeClr val="tx1"/>
              </a:solidFill>
            </a:rPr>
            <a:t>QCR</a:t>
          </a:r>
          <a:r>
            <a:rPr lang="en-US" sz="1000" kern="1200" dirty="0">
              <a:solidFill>
                <a:schemeClr val="tx1"/>
              </a:solidFill>
            </a:rPr>
            <a:t> distribution requirement)</a:t>
          </a:r>
        </a:p>
      </dsp:txBody>
      <dsp:txXfrm>
        <a:off x="588022" y="1825593"/>
        <a:ext cx="1295574" cy="791270"/>
      </dsp:txXfrm>
    </dsp:sp>
    <dsp:sp modelId="{35E73B88-C1D3-5A4C-947C-D5B2331B44B0}">
      <dsp:nvSpPr>
        <dsp:cNvPr id="0" name=""/>
        <dsp:cNvSpPr/>
      </dsp:nvSpPr>
      <dsp:spPr>
        <a:xfrm>
          <a:off x="313338" y="638053"/>
          <a:ext cx="250065" cy="26238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23873"/>
              </a:lnTo>
              <a:lnTo>
                <a:pt x="250065" y="262387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FCFFD6-BB86-1744-86F9-84E0C0D030BD}">
      <dsp:nvSpPr>
        <dsp:cNvPr id="0" name=""/>
        <dsp:cNvSpPr/>
      </dsp:nvSpPr>
      <dsp:spPr>
        <a:xfrm>
          <a:off x="563404" y="2738459"/>
          <a:ext cx="1344810" cy="10469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rgbClr val="C00000"/>
              </a:solidFill>
            </a:rPr>
            <a:t>History/</a:t>
          </a:r>
          <a:br>
            <a:rPr lang="en-US" sz="2000" kern="1200" dirty="0">
              <a:solidFill>
                <a:srgbClr val="C00000"/>
              </a:solidFill>
            </a:rPr>
          </a:br>
          <a:r>
            <a:rPr lang="en-US" sz="2000" kern="1200" dirty="0">
              <a:solidFill>
                <a:srgbClr val="C00000"/>
              </a:solidFill>
            </a:rPr>
            <a:t>Politics</a:t>
          </a:r>
          <a:br>
            <a:rPr lang="en-US" sz="2000" kern="1200" dirty="0">
              <a:solidFill>
                <a:srgbClr val="C00000"/>
              </a:solidFill>
            </a:rPr>
          </a:br>
          <a:r>
            <a:rPr lang="en-US" sz="1200" kern="1200" dirty="0">
              <a:solidFill>
                <a:schemeClr val="tx1"/>
              </a:solidFill>
            </a:rPr>
            <a:t>(</a:t>
          </a:r>
          <a:r>
            <a:rPr lang="en-US" sz="1200" b="1" kern="1200" dirty="0">
              <a:solidFill>
                <a:schemeClr val="tx1"/>
              </a:solidFill>
            </a:rPr>
            <a:t>HA</a:t>
          </a:r>
          <a:r>
            <a:rPr lang="en-US" sz="1200" kern="1200" dirty="0">
              <a:solidFill>
                <a:schemeClr val="tx1"/>
              </a:solidFill>
            </a:rPr>
            <a:t> or </a:t>
          </a:r>
          <a:r>
            <a:rPr lang="en-US" sz="1200" b="1" kern="1200" dirty="0">
              <a:solidFill>
                <a:schemeClr val="tx1"/>
              </a:solidFill>
            </a:rPr>
            <a:t>SA</a:t>
          </a:r>
          <a:r>
            <a:rPr lang="en-US" sz="1200" b="0" kern="1200" dirty="0">
              <a:solidFill>
                <a:schemeClr val="tx1"/>
              </a:solidFill>
            </a:rPr>
            <a:t>)</a:t>
          </a:r>
          <a:r>
            <a:rPr lang="en-US" sz="1200" kern="1200" dirty="0">
              <a:solidFill>
                <a:schemeClr val="tx1"/>
              </a:solidFill>
            </a:rPr>
            <a:t> </a:t>
          </a:r>
        </a:p>
      </dsp:txBody>
      <dsp:txXfrm>
        <a:off x="594068" y="2769123"/>
        <a:ext cx="1283482" cy="985607"/>
      </dsp:txXfrm>
    </dsp:sp>
    <dsp:sp modelId="{53CAA654-40A4-4548-B3C4-7203820EE983}">
      <dsp:nvSpPr>
        <dsp:cNvPr id="0" name=""/>
        <dsp:cNvSpPr/>
      </dsp:nvSpPr>
      <dsp:spPr>
        <a:xfrm>
          <a:off x="313338" y="638053"/>
          <a:ext cx="239024" cy="38877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87713"/>
              </a:lnTo>
              <a:lnTo>
                <a:pt x="239024" y="388771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CCFBE4-163B-8343-8931-36B895F772BA}">
      <dsp:nvSpPr>
        <dsp:cNvPr id="0" name=""/>
        <dsp:cNvSpPr/>
      </dsp:nvSpPr>
      <dsp:spPr>
        <a:xfrm>
          <a:off x="552363" y="3933391"/>
          <a:ext cx="1344810" cy="11847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rgbClr val="C00000"/>
              </a:solidFill>
            </a:rPr>
            <a:t>Sociology / Psychology</a:t>
          </a:r>
          <a:br>
            <a:rPr lang="en-US" sz="1200" kern="1200" dirty="0">
              <a:solidFill>
                <a:srgbClr val="C00000"/>
              </a:solidFill>
            </a:rPr>
          </a:br>
          <a:r>
            <a:rPr lang="en-US" sz="1200" kern="1200" dirty="0">
              <a:solidFill>
                <a:schemeClr val="tx1"/>
              </a:solidFill>
            </a:rPr>
            <a:t>(</a:t>
          </a:r>
          <a:r>
            <a:rPr lang="en-US" sz="1200" b="1" kern="1200" dirty="0">
              <a:solidFill>
                <a:schemeClr val="tx1"/>
              </a:solidFill>
            </a:rPr>
            <a:t>SA</a:t>
          </a:r>
          <a:r>
            <a:rPr lang="en-US" sz="1200" kern="1200" dirty="0">
              <a:solidFill>
                <a:schemeClr val="tx1"/>
              </a:solidFill>
            </a:rPr>
            <a:t> or </a:t>
          </a:r>
          <a:r>
            <a:rPr lang="en-US" sz="1200" b="1" kern="1200" dirty="0">
              <a:solidFill>
                <a:schemeClr val="tx1"/>
              </a:solidFill>
            </a:rPr>
            <a:t>EC</a:t>
          </a:r>
          <a:r>
            <a:rPr lang="en-US" sz="1200" kern="1200" dirty="0">
              <a:solidFill>
                <a:schemeClr val="tx1"/>
              </a:solidFill>
            </a:rPr>
            <a:t>)</a:t>
          </a:r>
        </a:p>
      </dsp:txBody>
      <dsp:txXfrm>
        <a:off x="587063" y="3968091"/>
        <a:ext cx="1275410" cy="11153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B06B49-A34C-C14E-9A65-6AD6EAD41240}">
      <dsp:nvSpPr>
        <dsp:cNvPr id="0" name=""/>
        <dsp:cNvSpPr/>
      </dsp:nvSpPr>
      <dsp:spPr>
        <a:xfrm>
          <a:off x="423828" y="8232"/>
          <a:ext cx="3172961" cy="681747"/>
        </a:xfrm>
        <a:prstGeom prst="roundRect">
          <a:avLst>
            <a:gd name="adj" fmla="val 10000"/>
          </a:avLst>
        </a:prstGeom>
        <a:solidFill>
          <a:srgbClr val="0046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FFFF00"/>
              </a:solidFill>
            </a:rPr>
            <a:t>Core Courses (8)</a:t>
          </a:r>
        </a:p>
      </dsp:txBody>
      <dsp:txXfrm>
        <a:off x="443796" y="28200"/>
        <a:ext cx="3133025" cy="641811"/>
      </dsp:txXfrm>
    </dsp:sp>
    <dsp:sp modelId="{D05517FA-17BC-EB47-A870-4BC00045EAEB}">
      <dsp:nvSpPr>
        <dsp:cNvPr id="0" name=""/>
        <dsp:cNvSpPr/>
      </dsp:nvSpPr>
      <dsp:spPr>
        <a:xfrm>
          <a:off x="741125" y="689980"/>
          <a:ext cx="413668" cy="4722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2266"/>
              </a:lnTo>
              <a:lnTo>
                <a:pt x="413668" y="47226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AB530E-AF8A-354A-981B-E5AA98432F7B}">
      <dsp:nvSpPr>
        <dsp:cNvPr id="0" name=""/>
        <dsp:cNvSpPr/>
      </dsp:nvSpPr>
      <dsp:spPr>
        <a:xfrm>
          <a:off x="1154793" y="752905"/>
          <a:ext cx="2223991" cy="8186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3C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000" kern="1200" dirty="0">
              <a:solidFill>
                <a:srgbClr val="003CFF"/>
              </a:solidFill>
            </a:rPr>
            <a:t>SPI 298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rgbClr val="003CFF"/>
              </a:solidFill>
            </a:rPr>
            <a:t>Intro to Public Policy</a:t>
          </a:r>
          <a:br>
            <a:rPr lang="en-US" sz="1600" kern="1200" dirty="0">
              <a:solidFill>
                <a:srgbClr val="003CFF"/>
              </a:solidFill>
            </a:rPr>
          </a:br>
          <a:r>
            <a:rPr lang="en-US" sz="1100" kern="1200" dirty="0">
              <a:solidFill>
                <a:srgbClr val="FF0000"/>
              </a:solidFill>
            </a:rPr>
            <a:t>(</a:t>
          </a:r>
          <a:r>
            <a:rPr lang="en-US" sz="1100" b="1" kern="1200" dirty="0">
              <a:solidFill>
                <a:srgbClr val="FF0000"/>
              </a:solidFill>
            </a:rPr>
            <a:t>FALL</a:t>
          </a:r>
          <a:r>
            <a:rPr lang="en-US" sz="1100" kern="1200" dirty="0">
              <a:solidFill>
                <a:srgbClr val="FF0000"/>
              </a:solidFill>
            </a:rPr>
            <a:t> ONLY)</a:t>
          </a:r>
        </a:p>
      </dsp:txBody>
      <dsp:txXfrm>
        <a:off x="1178771" y="776883"/>
        <a:ext cx="2176035" cy="770727"/>
      </dsp:txXfrm>
    </dsp:sp>
    <dsp:sp modelId="{78BFEB43-B5AF-E246-A139-D1A3CE804CEF}">
      <dsp:nvSpPr>
        <dsp:cNvPr id="0" name=""/>
        <dsp:cNvSpPr/>
      </dsp:nvSpPr>
      <dsp:spPr>
        <a:xfrm>
          <a:off x="741125" y="689980"/>
          <a:ext cx="407635" cy="13999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99968"/>
              </a:lnTo>
              <a:lnTo>
                <a:pt x="407635" y="139996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4F7657-1515-3B4A-9E9F-2783A32362C6}">
      <dsp:nvSpPr>
        <dsp:cNvPr id="0" name=""/>
        <dsp:cNvSpPr/>
      </dsp:nvSpPr>
      <dsp:spPr>
        <a:xfrm>
          <a:off x="1148761" y="1734635"/>
          <a:ext cx="2207051" cy="7106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3C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000" kern="1200" dirty="0">
              <a:solidFill>
                <a:srgbClr val="003CFF"/>
              </a:solidFill>
            </a:rPr>
            <a:t>SPI 301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rgbClr val="003CFF"/>
              </a:solidFill>
            </a:rPr>
            <a:t>Policy Task Force</a:t>
          </a:r>
          <a:br>
            <a:rPr lang="en-US" sz="2000" kern="1200" dirty="0">
              <a:solidFill>
                <a:srgbClr val="003CFF"/>
              </a:solidFill>
            </a:rPr>
          </a:br>
          <a:r>
            <a:rPr lang="en-US" sz="1100" kern="1200" dirty="0">
              <a:solidFill>
                <a:srgbClr val="FF0000"/>
              </a:solidFill>
            </a:rPr>
            <a:t>(FALL or SPRING)</a:t>
          </a:r>
        </a:p>
      </dsp:txBody>
      <dsp:txXfrm>
        <a:off x="1169575" y="1755449"/>
        <a:ext cx="2165423" cy="668998"/>
      </dsp:txXfrm>
    </dsp:sp>
    <dsp:sp modelId="{1217A1DF-CDEC-6B4B-9FD0-DB7744183D20}">
      <dsp:nvSpPr>
        <dsp:cNvPr id="0" name=""/>
        <dsp:cNvSpPr/>
      </dsp:nvSpPr>
      <dsp:spPr>
        <a:xfrm>
          <a:off x="741125" y="689980"/>
          <a:ext cx="410264" cy="22678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67850"/>
              </a:lnTo>
              <a:lnTo>
                <a:pt x="410264" y="226785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7D4B4F-5892-2842-8A98-825DFC82A638}">
      <dsp:nvSpPr>
        <dsp:cNvPr id="0" name=""/>
        <dsp:cNvSpPr/>
      </dsp:nvSpPr>
      <dsp:spPr>
        <a:xfrm>
          <a:off x="1151389" y="2583833"/>
          <a:ext cx="2227394" cy="7479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3C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000" kern="1200" dirty="0">
              <a:solidFill>
                <a:srgbClr val="003CFF"/>
              </a:solidFill>
            </a:rPr>
            <a:t>SPI 397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rgbClr val="003CFF"/>
              </a:solidFill>
            </a:rPr>
            <a:t>JIW Seminar </a:t>
          </a:r>
          <a:br>
            <a:rPr lang="en-US" sz="2400" kern="1200" dirty="0">
              <a:solidFill>
                <a:srgbClr val="003CFF"/>
              </a:solidFill>
            </a:rPr>
          </a:br>
          <a:r>
            <a:rPr lang="en-US" sz="1100" kern="1200" dirty="0">
              <a:solidFill>
                <a:srgbClr val="FF0000"/>
              </a:solidFill>
            </a:rPr>
            <a:t>(</a:t>
          </a:r>
          <a:r>
            <a:rPr lang="en-US" sz="1100" b="1" kern="1200" dirty="0">
              <a:solidFill>
                <a:srgbClr val="FF0000"/>
              </a:solidFill>
            </a:rPr>
            <a:t>SPRING</a:t>
          </a:r>
          <a:r>
            <a:rPr lang="en-US" sz="1100" kern="1200" dirty="0">
              <a:solidFill>
                <a:srgbClr val="FF0000"/>
              </a:solidFill>
            </a:rPr>
            <a:t> ONLY)</a:t>
          </a:r>
        </a:p>
      </dsp:txBody>
      <dsp:txXfrm>
        <a:off x="1173297" y="2605741"/>
        <a:ext cx="2183578" cy="704176"/>
      </dsp:txXfrm>
    </dsp:sp>
    <dsp:sp modelId="{1DFB5F43-C364-BF4C-ACDD-790AFC3F885E}">
      <dsp:nvSpPr>
        <dsp:cNvPr id="0" name=""/>
        <dsp:cNvSpPr/>
      </dsp:nvSpPr>
      <dsp:spPr>
        <a:xfrm>
          <a:off x="741125" y="689980"/>
          <a:ext cx="412151" cy="31473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47304"/>
              </a:lnTo>
              <a:lnTo>
                <a:pt x="412151" y="314730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7B68BC-5AA9-CC44-98EA-0709215B59E6}">
      <dsp:nvSpPr>
        <dsp:cNvPr id="0" name=""/>
        <dsp:cNvSpPr/>
      </dsp:nvSpPr>
      <dsp:spPr>
        <a:xfrm>
          <a:off x="1153276" y="3488703"/>
          <a:ext cx="2202938" cy="6971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3C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rgbClr val="003CFF"/>
              </a:solidFill>
            </a:rPr>
            <a:t>Intermediate Economics</a:t>
          </a:r>
        </a:p>
      </dsp:txBody>
      <dsp:txXfrm>
        <a:off x="1173695" y="3509122"/>
        <a:ext cx="2162100" cy="656323"/>
      </dsp:txXfrm>
    </dsp:sp>
    <dsp:sp modelId="{45710BF2-FDAB-4C14-BEF7-0BEA0B32855E}">
      <dsp:nvSpPr>
        <dsp:cNvPr id="0" name=""/>
        <dsp:cNvSpPr/>
      </dsp:nvSpPr>
      <dsp:spPr>
        <a:xfrm>
          <a:off x="741125" y="689980"/>
          <a:ext cx="390554" cy="40361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36194"/>
              </a:lnTo>
              <a:lnTo>
                <a:pt x="390554" y="403619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54FDAC-4FAD-463B-9D1A-CD155CA427FC}">
      <dsp:nvSpPr>
        <dsp:cNvPr id="0" name=""/>
        <dsp:cNvSpPr/>
      </dsp:nvSpPr>
      <dsp:spPr>
        <a:xfrm>
          <a:off x="1131679" y="4362138"/>
          <a:ext cx="2217751" cy="7280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3C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rgbClr val="003CFF"/>
              </a:solidFill>
            </a:rPr>
            <a:t>Power &amp; Identity</a:t>
          </a:r>
          <a:br>
            <a:rPr lang="en-US" sz="1100" kern="1200" dirty="0">
              <a:solidFill>
                <a:srgbClr val="003CFF"/>
              </a:solidFill>
            </a:rPr>
          </a:br>
          <a:r>
            <a:rPr lang="en-US" sz="1400" kern="1200" dirty="0">
              <a:solidFill>
                <a:schemeClr val="tx1"/>
              </a:solidFill>
            </a:rPr>
            <a:t>(</a:t>
          </a:r>
          <a:r>
            <a:rPr lang="en-US" sz="1400" b="1" kern="1200" dirty="0">
              <a:solidFill>
                <a:schemeClr val="tx1"/>
              </a:solidFill>
            </a:rPr>
            <a:t>CD</a:t>
          </a:r>
          <a:r>
            <a:rPr lang="en-US" sz="1400" kern="1200" dirty="0">
              <a:solidFill>
                <a:schemeClr val="tx1"/>
              </a:solidFill>
            </a:rPr>
            <a:t>)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1153004" y="4383463"/>
        <a:ext cx="2175101" cy="685422"/>
      </dsp:txXfrm>
    </dsp:sp>
    <dsp:sp modelId="{9D547792-F00B-404E-8B99-A354BCDE4A9D}">
      <dsp:nvSpPr>
        <dsp:cNvPr id="0" name=""/>
        <dsp:cNvSpPr/>
      </dsp:nvSpPr>
      <dsp:spPr>
        <a:xfrm>
          <a:off x="741125" y="689980"/>
          <a:ext cx="403305" cy="48226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22617"/>
              </a:lnTo>
              <a:lnTo>
                <a:pt x="403305" y="482261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445188-02A8-4A1F-8098-C9F882D0911D}">
      <dsp:nvSpPr>
        <dsp:cNvPr id="0" name=""/>
        <dsp:cNvSpPr/>
      </dsp:nvSpPr>
      <dsp:spPr>
        <a:xfrm>
          <a:off x="1144430" y="5202412"/>
          <a:ext cx="2231899" cy="6203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003CF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rgbClr val="003CFF"/>
              </a:solidFill>
            </a:rPr>
            <a:t>Ethics</a:t>
          </a:r>
          <a:br>
            <a:rPr lang="en-US" sz="1100" kern="1200" dirty="0">
              <a:solidFill>
                <a:srgbClr val="003CFF"/>
              </a:solidFill>
            </a:rPr>
          </a:br>
          <a:r>
            <a:rPr lang="en-US" sz="1400" kern="1200" dirty="0">
              <a:solidFill>
                <a:schemeClr val="tx1"/>
              </a:solidFill>
            </a:rPr>
            <a:t>(</a:t>
          </a:r>
          <a:r>
            <a:rPr lang="en-US" sz="1400" b="1" kern="1200" dirty="0">
              <a:solidFill>
                <a:schemeClr val="tx1"/>
              </a:solidFill>
            </a:rPr>
            <a:t>EM</a:t>
          </a:r>
          <a:r>
            <a:rPr lang="en-US" sz="1400" kern="1200" dirty="0">
              <a:solidFill>
                <a:schemeClr val="tx1"/>
              </a:solidFill>
            </a:rPr>
            <a:t>)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1162600" y="5220582"/>
        <a:ext cx="2195559" cy="5840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85FA3FE-E8D9-2D89-FE0D-8EA08DD93E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9C7FB8-1242-7C13-67AA-B3C171F2F0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6A0324-8B55-DE40-AD6F-A47AAA168B4F}" type="datetimeFigureOut">
              <a:rPr lang="en-US" smtClean="0"/>
              <a:t>8/27/26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7DB7F4-2381-D072-C6B6-288D48C0FFD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72525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9B988E-5CB7-223D-85ED-C65369EB79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338" y="8772525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B6C482-E632-E544-94EC-BEBB85A29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4329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42C2B964-25EB-3045-9323-2F49B96AD9AE}" type="datetimeFigureOut">
              <a:rPr lang="en-US" smtClean="0"/>
              <a:t>8/27/26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3425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C8B00C07-A04A-5349-98EA-BD0CCD048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87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fontAlgn="base"/>
            <a:endParaRPr lang="en-US" sz="18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00C07-A04A-5349-98EA-BD0CCD0482A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8821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00C07-A04A-5349-98EA-BD0CCD0482A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745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00C07-A04A-5349-98EA-BD0CCD0482A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4048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8B4E7-6CC0-2C94-29A7-0BDCDBDC9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FD6E68-E7FC-8E69-FBD8-49D0564DFB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9BF2B9-6552-74E3-2E33-32863DBEB2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Google form needed for Thematic depth – default Disciplinary Depth</a:t>
            </a:r>
          </a:p>
          <a:p>
            <a:r>
              <a:rPr lang="en-US" dirty="0"/>
              <a:t>Make sure that the course(s) you are looking at are approved on our electives list.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E40EC2-D9CC-4362-330D-4E0C0E0BEB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00C07-A04A-5349-98EA-BD0CCD0482A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1990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00C07-A04A-5349-98EA-BD0CCD0482A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4292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Curriculum linked to electives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00C07-A04A-5349-98EA-BD0CCD0482A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6573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C022E-44F3-7401-ED79-A6B45A52C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427986-A24F-F942-BE5A-FB80BE996B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9C36BB-6A91-EBEE-E0F1-50D544D869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/>
              <a:t>This course is credit bearing and not tied to the JIW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0352B1-B448-0993-381D-358C9FA653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00C07-A04A-5349-98EA-BD0CCD0482A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8544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4C8FD-A895-4A0B-0D9F-9F30CAEE7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A3C5B5-4D3D-2536-5989-120F7344F7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457C40-4DB3-6DEF-0C9F-53E3643B21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/>
              <a:t>This course is credit bearing and not tied to the JIW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7F905C-6A74-CB4E-C22D-D91D3FEB17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00C07-A04A-5349-98EA-BD0CCD0482A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7879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439A9-D713-2D91-9C49-3A15F4C7C8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CF9255-F74E-6762-914F-AFCE998FA6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366D46-4781-748D-9A59-9BAD226A8B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/>
              <a:t>Sophomore Summer abroad?</a:t>
            </a:r>
          </a:p>
          <a:p>
            <a:endParaRPr lang="en-US" sz="1200" b="1" dirty="0"/>
          </a:p>
          <a:p>
            <a:r>
              <a:rPr lang="en-US" sz="1200" b="1" dirty="0"/>
              <a:t>This course is credit bearing and not tied to the JR Independent Work</a:t>
            </a:r>
          </a:p>
          <a:p>
            <a:endParaRPr lang="en-US" sz="1200" b="1" dirty="0"/>
          </a:p>
          <a:p>
            <a:r>
              <a:rPr lang="en-US" sz="1200" b="1" dirty="0"/>
              <a:t>Reminder: OIP will be presenting after 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423922-4C9B-394C-30F8-34403D5A22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00C07-A04A-5349-98EA-BD0CCD0482A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1368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B00C07-A04A-5349-98EA-BD0CCD0482A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815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12C53-8CB9-3449-A2BE-8A7752EA71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D5DD1C-0FD0-6044-AE46-1BED8C70D1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4DAAAD-0CCF-1548-B316-7CCF05B7E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9CF28-49CA-8247-9A05-50A733D9BEAF}" type="datetimeFigureOut">
              <a:rPr lang="en-US" smtClean="0"/>
              <a:t>8/27/26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DA6A29-67A8-D741-A1BC-6575D98E7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25A668-3032-D340-B435-9DECC475B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4DF4B-7385-834C-A59A-50949B300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172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E653A-A9A6-7242-BA7A-0B92E9D5C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FAD9B2-7FF8-EF43-B1DC-1AC4A5F9D9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367DE8-DE70-1C49-83F7-C1727F22B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9CF28-49CA-8247-9A05-50A733D9BEAF}" type="datetimeFigureOut">
              <a:rPr lang="en-US" smtClean="0"/>
              <a:t>8/27/26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6E4D77-2BFB-FF4E-B6E7-3A55C83C8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5F0AD7-B92A-C048-95D9-4ADBC9E52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4DF4B-7385-834C-A59A-50949B300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163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292B22-497F-2148-AA22-EF5C7EDB9F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6DE611-FD93-1E42-AC48-3917C5C3EE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65105F-1ED3-D24A-B2DC-0C1C04786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9CF28-49CA-8247-9A05-50A733D9BEAF}" type="datetimeFigureOut">
              <a:rPr lang="en-US" smtClean="0"/>
              <a:t>8/27/26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CC3C5A-CDBB-C748-9999-4ECAF43CA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9272FA-E12B-684B-ACA1-0071D0B88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4DF4B-7385-834C-A59A-50949B300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704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ABFBA-0E46-8E4A-B64D-0ED594ECE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14F533-D3BC-5646-94F6-FE95174228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45338F-42EC-1746-A014-3FE9C6201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9CF28-49CA-8247-9A05-50A733D9BEAF}" type="datetimeFigureOut">
              <a:rPr lang="en-US" smtClean="0"/>
              <a:t>8/27/26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34DBD-E31C-1641-8D7F-DA51E9E69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CD5A32-4C14-1A47-B3A8-CA5CC1F18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4DF4B-7385-834C-A59A-50949B300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098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880C8-7DD8-1D40-A064-F1AF62CE2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13C5FA-986A-4249-8D02-E6DA7359B4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E9128F-325E-A84A-9B74-A3AEE9ED0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9CF28-49CA-8247-9A05-50A733D9BEAF}" type="datetimeFigureOut">
              <a:rPr lang="en-US" smtClean="0"/>
              <a:t>8/27/26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AE4840-1923-2F4E-A0F8-122BF5496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1B131C-E41C-F846-A462-6053C31AB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4DF4B-7385-834C-A59A-50949B300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198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FEA1E-0A85-9642-8431-B84F133D9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C0E521-FA3D-B44C-9EE2-3D587B11DF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61C1B5-6F1B-0742-BADD-CE1FD1460E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2A4E47-2A26-914E-A801-3624E8133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9CF28-49CA-8247-9A05-50A733D9BEAF}" type="datetimeFigureOut">
              <a:rPr lang="en-US" smtClean="0"/>
              <a:t>8/27/26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51B452-878A-2847-A254-399EC5D40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35C9F0-B115-9346-A672-0709E23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4DF4B-7385-834C-A59A-50949B300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732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CEC6A-433F-2344-9092-93C181B4C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80482F-447D-E14E-A0A6-B68A31891C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926DE5-CD88-BC4D-AB3C-18EAC487C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8B5E21-2F36-AB45-957E-C9E2C9BE8D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15A77F-9BA1-FD44-A50B-2F105C9882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5D203C-52B5-3A41-A67B-36D38D7A5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9CF28-49CA-8247-9A05-50A733D9BEAF}" type="datetimeFigureOut">
              <a:rPr lang="en-US" smtClean="0"/>
              <a:t>8/27/26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6BBEAA-9765-F54A-862D-67BABDE46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E2B578-8BEB-1F4E-9171-867F8119B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4DF4B-7385-834C-A59A-50949B300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1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0EA85-3114-0B4E-95F4-4BB01B19B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35BFED-71F5-C045-AF48-CADA7EFF5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9CF28-49CA-8247-9A05-50A733D9BEAF}" type="datetimeFigureOut">
              <a:rPr lang="en-US" smtClean="0"/>
              <a:t>8/27/26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3F38E5-6574-6642-9BE0-20BEB13E8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FBE979-6AB7-924B-9784-AAACE0F1B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4DF4B-7385-834C-A59A-50949B300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092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2B50549-87DA-3C45-8BDA-01263A54C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9CF28-49CA-8247-9A05-50A733D9BEAF}" type="datetimeFigureOut">
              <a:rPr lang="en-US" smtClean="0"/>
              <a:t>8/27/26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E1CAEE-7616-A444-B00A-ECC486B72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EBFB31-2183-4047-85B8-491090E28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4DF4B-7385-834C-A59A-50949B300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793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509A5-DE51-F34D-84FC-3082CA68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AC3CC-EDB2-5344-BE6E-6390B6BEE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E09590-1D53-624D-B8B2-53F30AC44A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C2437C-F8B2-424E-A04B-8BC7BB301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9CF28-49CA-8247-9A05-50A733D9BEAF}" type="datetimeFigureOut">
              <a:rPr lang="en-US" smtClean="0"/>
              <a:t>8/27/26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C07AE9-E92A-0D46-8A21-9015C3AC1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A17F79-ABFB-FC47-BEF5-22C584A3E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4DF4B-7385-834C-A59A-50949B300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165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B8DE5-E45F-BA4B-A6FA-BFEDDB569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E86EF6-978E-2745-80CE-89D7247111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0F744B-6558-114B-9E43-597BE32C93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F2BA1C-7168-A24A-8128-500E78EC0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9CF28-49CA-8247-9A05-50A733D9BEAF}" type="datetimeFigureOut">
              <a:rPr lang="en-US" smtClean="0"/>
              <a:t>8/27/26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57CA7-322B-1C47-B0F8-71B58481A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286649-DE13-4142-ADB3-69C3E302C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4DF4B-7385-834C-A59A-50949B300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168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E663E9-6E2D-0E4E-A0F1-C231767B5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3B719E-D184-274C-A393-02074D1997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3D12D5-09B0-B642-8D0B-096414D262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9CF28-49CA-8247-9A05-50A733D9BEAF}" type="datetimeFigureOut">
              <a:rPr lang="en-US" smtClean="0"/>
              <a:t>8/27/26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AEBBE7-9BC0-2B4B-8937-BD19CD4BC6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83CEE-E8DE-4349-B40D-87CA9055AF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34DF4B-7385-834C-A59A-50949B300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227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hyperlink" Target="mailto:spiaugrd@Princeton.ed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notesSlide" Target="../notesSlides/notesSlide2.xml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5" Type="http://schemas.openxmlformats.org/officeDocument/2006/relationships/image" Target="../media/image5.png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Relationship Id="rId1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TEanBOrEncVJc_z8rzhFcXH0Apsn3MnUmFpg0OH3n2E/edit?usp=sharin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TEanBOrEncVJc_z8rzhFcXH0Apsn3MnUmFpg0OH3n2E/edit?usp=sharin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TEanBOrEncVJc_z8rzhFcXH0Apsn3MnUmFpg0OH3n2E/edit?gid=1708465218#gid=1708465218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9B78DA7-D7FA-35FC-2219-0CC9CEB51C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567" t="4979" b="2619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close-up of a structure&#10;&#10;Description automatically generated">
            <a:extLst>
              <a:ext uri="{FF2B5EF4-FFF2-40B4-BE49-F238E27FC236}">
                <a16:creationId xmlns:a16="http://schemas.microsoft.com/office/drawing/2014/main" id="{ED4D5189-CA86-8C85-3D49-E4E24D8DAC3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l="18316" t="15115" r="13273" b="2328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75C77E9-8A85-B844-E3BD-F5B4214724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1682" y="2225673"/>
            <a:ext cx="11223812" cy="1571007"/>
          </a:xfrm>
        </p:spPr>
        <p:txBody>
          <a:bodyPr lIns="0" anchor="ctr">
            <a:noAutofit/>
          </a:bodyPr>
          <a:lstStyle/>
          <a:p>
            <a:pPr algn="l"/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Undergraduate </a:t>
            </a:r>
            <a:br>
              <a:rPr 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Policy Major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29E761-48F7-401B-301B-246488F84D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1682" y="3883900"/>
            <a:ext cx="9144000" cy="625474"/>
          </a:xfrm>
        </p:spPr>
        <p:txBody>
          <a:bodyPr lIns="0" anchor="ctr">
            <a:noAutofit/>
          </a:bodyPr>
          <a:lstStyle/>
          <a:p>
            <a:pPr algn="l"/>
            <a:r>
              <a:rPr lang="en-US" sz="2800" i="1" dirty="0">
                <a:solidFill>
                  <a:schemeClr val="bg1"/>
                </a:solidFill>
                <a:latin typeface="Garamond" panose="02020404030301010803" pitchFamily="18" charset="0"/>
              </a:rPr>
              <a:t>with</a:t>
            </a:r>
            <a:r>
              <a:rPr lang="en-US" sz="2800" dirty="0">
                <a:solidFill>
                  <a:schemeClr val="bg1"/>
                </a:solidFill>
              </a:rPr>
              <a:t> Zacharia Ahmed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9B14D4-37B9-1005-E7CE-6B3F0B674A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rcRect/>
          <a:stretch/>
        </p:blipFill>
        <p:spPr>
          <a:xfrm>
            <a:off x="9576475" y="6093446"/>
            <a:ext cx="2109019" cy="457199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F6A945EA-D2DC-5148-E880-51EF66D648E3}"/>
              </a:ext>
            </a:extLst>
          </p:cNvPr>
          <p:cNvSpPr txBox="1">
            <a:spLocks/>
          </p:cNvSpPr>
          <p:nvPr/>
        </p:nvSpPr>
        <p:spPr>
          <a:xfrm>
            <a:off x="461681" y="1512979"/>
            <a:ext cx="10576433" cy="625474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dirty="0">
                <a:solidFill>
                  <a:schemeClr val="bg1"/>
                </a:solidFill>
              </a:rPr>
              <a:t>Princeton School of Public and International Affairs</a:t>
            </a:r>
          </a:p>
        </p:txBody>
      </p:sp>
    </p:spTree>
    <p:extLst>
      <p:ext uri="{BB962C8B-B14F-4D97-AF65-F5344CB8AC3E}">
        <p14:creationId xmlns:p14="http://schemas.microsoft.com/office/powerpoint/2010/main" val="13313618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4CD6AB9-CC65-6048-9794-CAA34010442C}"/>
              </a:ext>
            </a:extLst>
          </p:cNvPr>
          <p:cNvSpPr txBox="1"/>
          <p:nvPr/>
        </p:nvSpPr>
        <p:spPr>
          <a:xfrm>
            <a:off x="2464075" y="416624"/>
            <a:ext cx="69573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46FF"/>
                </a:solidFill>
                <a:latin typeface="Garamond" panose="02020404030301010803" pitchFamily="18" charset="0"/>
              </a:rPr>
              <a:t>SPIA CULTURAL / </a:t>
            </a:r>
          </a:p>
          <a:p>
            <a:pPr algn="ctr"/>
            <a:r>
              <a:rPr lang="en-US" sz="3600" b="1" dirty="0">
                <a:solidFill>
                  <a:srgbClr val="0046FF"/>
                </a:solidFill>
                <a:latin typeface="Garamond" panose="02020404030301010803" pitchFamily="18" charset="0"/>
              </a:rPr>
              <a:t>FIELD-WORK REQUIREMENT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C00503-C22C-944B-9929-0B633B496D57}"/>
              </a:ext>
            </a:extLst>
          </p:cNvPr>
          <p:cNvSpPr txBox="1"/>
          <p:nvPr/>
        </p:nvSpPr>
        <p:spPr>
          <a:xfrm>
            <a:off x="278808" y="1755887"/>
            <a:ext cx="6593472" cy="42780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"/>
            <a:r>
              <a:rPr lang="en-US" sz="3200" b="1" i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Examples</a:t>
            </a:r>
            <a:r>
              <a:rPr lang="en-US" sz="32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from past years…</a:t>
            </a:r>
          </a:p>
          <a:p>
            <a:pPr algn="ctr" fontAlgn="b"/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Study Abroad</a:t>
            </a:r>
          </a:p>
          <a:p>
            <a:pPr algn="ctr" fontAlgn="b"/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Internships - Gov't</a:t>
            </a:r>
          </a:p>
          <a:p>
            <a:pPr algn="ctr" fontAlgn="b"/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Internship - Non-Profit</a:t>
            </a:r>
          </a:p>
          <a:p>
            <a:pPr algn="ctr" fontAlgn="b"/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Internship - PICS</a:t>
            </a:r>
          </a:p>
          <a:p>
            <a:pPr algn="ctr" fontAlgn="b"/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Internship - Int'l Agency</a:t>
            </a:r>
          </a:p>
          <a:p>
            <a:pPr algn="ctr" fontAlgn="b"/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Service in Underdeveloped Communities</a:t>
            </a:r>
          </a:p>
          <a:p>
            <a:pPr algn="ctr" fontAlgn="b"/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Princeton Bridge Year</a:t>
            </a:r>
          </a:p>
          <a:p>
            <a:pPr algn="ctr" fontAlgn="b"/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Global Seminars </a:t>
            </a:r>
          </a:p>
          <a:p>
            <a:pPr algn="ctr" fontAlgn="b"/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Thesis Research </a:t>
            </a:r>
          </a:p>
          <a:p>
            <a:pPr algn="ctr" fontAlgn="b"/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ROTC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2B5B00-0FBB-9A10-3741-47194E6A19C5}"/>
              </a:ext>
            </a:extLst>
          </p:cNvPr>
          <p:cNvSpPr txBox="1"/>
          <p:nvPr/>
        </p:nvSpPr>
        <p:spPr>
          <a:xfrm>
            <a:off x="7687506" y="2491717"/>
            <a:ext cx="3807808" cy="2308324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Note: It is strongly recommended to check with our office to ensure that your experience will fulfill this requirement.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3E8A5F-112E-629B-4551-A6763770425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-30480" y="6219826"/>
            <a:ext cx="12252960" cy="63817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441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3253"/>
    </mc:Choice>
    <mc:Fallback xmlns="">
      <p:transition spd="slow" advTm="333253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41E6D-22C1-0250-5D8B-C0125A46C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AA19B51-D448-E4DA-DC8D-7E40617F168B}"/>
              </a:ext>
            </a:extLst>
          </p:cNvPr>
          <p:cNvSpPr txBox="1"/>
          <p:nvPr/>
        </p:nvSpPr>
        <p:spPr>
          <a:xfrm>
            <a:off x="1215191" y="340666"/>
            <a:ext cx="97616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46FF"/>
                </a:solidFill>
                <a:latin typeface="Garamond" panose="02020404030301010803" pitchFamily="18" charset="0"/>
              </a:rPr>
              <a:t>Considerations for Study Abroad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3B820E-5F25-F0E3-1297-44C79A8F3D5C}"/>
              </a:ext>
            </a:extLst>
          </p:cNvPr>
          <p:cNvSpPr txBox="1"/>
          <p:nvPr/>
        </p:nvSpPr>
        <p:spPr>
          <a:xfrm>
            <a:off x="536337" y="1719137"/>
            <a:ext cx="111193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C4470A-B873-4657-89FA-FB3D66C0A5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492" y="1924937"/>
            <a:ext cx="5269298" cy="3498150"/>
          </a:xfrm>
        </p:spPr>
        <p:txBody>
          <a:bodyPr>
            <a:normAutofit fontScale="92500" lnSpcReduction="10000"/>
          </a:bodyPr>
          <a:lstStyle/>
          <a:p>
            <a:pPr marL="342900" indent="-342900"/>
            <a:r>
              <a:rPr lang="en-US" sz="2400" b="1" dirty="0"/>
              <a:t>Options to study abroad in SPIA:</a:t>
            </a:r>
            <a:br>
              <a:rPr lang="en-US" sz="2400" b="1" dirty="0"/>
            </a:br>
            <a:endParaRPr lang="en-US" sz="2400" b="1" dirty="0"/>
          </a:p>
          <a:p>
            <a:pPr marL="800100" lvl="1" indent="-342900"/>
            <a:r>
              <a:rPr lang="en-US" sz="2200" b="1" dirty="0"/>
              <a:t>Sophomore Summer – International  PTF</a:t>
            </a:r>
          </a:p>
          <a:p>
            <a:pPr marL="457200" lvl="1" indent="0">
              <a:buNone/>
            </a:pPr>
            <a:endParaRPr lang="en-US" sz="2000" b="1" dirty="0"/>
          </a:p>
          <a:p>
            <a:pPr marL="800100" lvl="1" indent="-342900"/>
            <a:r>
              <a:rPr lang="en-US" sz="2200" b="1" dirty="0"/>
              <a:t>Junior Fall – location of your choice</a:t>
            </a:r>
            <a:br>
              <a:rPr lang="en-US" sz="2200" b="1" dirty="0"/>
            </a:br>
            <a:endParaRPr lang="en-US" sz="2200" b="1" dirty="0"/>
          </a:p>
          <a:p>
            <a:pPr marL="800100" lvl="1" indent="-342900"/>
            <a:r>
              <a:rPr lang="en-US" sz="2200" b="1" dirty="0"/>
              <a:t>Junior Spring – University of Cape Town (UCT)</a:t>
            </a:r>
            <a:br>
              <a:rPr lang="en-US" sz="2200" b="1" dirty="0"/>
            </a:br>
            <a:endParaRPr lang="en-US" sz="2200" b="1" dirty="0"/>
          </a:p>
          <a:p>
            <a:pPr marL="800100" lvl="1" indent="-342900"/>
            <a:r>
              <a:rPr lang="en-US" sz="2200" b="1" dirty="0"/>
              <a:t>Senior Fall – location of your choice, but you must have a confirmed thesis adviser by the end of junior spring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47947C0-3808-4451-A73A-FFF6A6244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22908" y="1719137"/>
            <a:ext cx="5181600" cy="36961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endParaRPr lang="en-US" sz="2400" b="1" dirty="0"/>
          </a:p>
          <a:p>
            <a:pPr marL="342900" indent="-342900"/>
            <a:r>
              <a:rPr lang="en-US" sz="2400" b="1" dirty="0"/>
              <a:t>If you plan to study abroad in the spring of your Junior year at the University of Cape Town, you must complete SPI 397 in the Fall of your Junior Year.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F6DDB85-CA0C-8323-CA60-421566F5B459}"/>
              </a:ext>
            </a:extLst>
          </p:cNvPr>
          <p:cNvCxnSpPr>
            <a:cxnSpLocks/>
          </p:cNvCxnSpPr>
          <p:nvPr/>
        </p:nvCxnSpPr>
        <p:spPr>
          <a:xfrm flipH="1">
            <a:off x="6095979" y="1285044"/>
            <a:ext cx="14" cy="477793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437CB15D-AA26-EBFB-954F-E64CCB9E0C1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-30480" y="6219826"/>
            <a:ext cx="12252960" cy="63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66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18"/>
    </mc:Choice>
    <mc:Fallback xmlns="">
      <p:transition spd="slow" advTm="11518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75">
            <a:extLst>
              <a:ext uri="{FF2B5EF4-FFF2-40B4-BE49-F238E27FC236}">
                <a16:creationId xmlns:a16="http://schemas.microsoft.com/office/drawing/2014/main" id="{3A57F345-DD59-D64C-AE01-42BCA629655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9000"/>
          </a:blip>
          <a:stretch>
            <a:fillRect/>
          </a:stretch>
        </p:blipFill>
        <p:spPr>
          <a:xfrm>
            <a:off x="-154" y="12113"/>
            <a:ext cx="12192000" cy="6858000"/>
          </a:xfrm>
          <a:prstGeom prst="rect">
            <a:avLst/>
          </a:prstGeom>
          <a:solidFill>
            <a:schemeClr val="bg1">
              <a:alpha val="45000"/>
            </a:schemeClr>
          </a:solidFill>
          <a:effectLst>
            <a:outerShdw sx="1000" sy="1000" algn="ctr" rotWithShape="0">
              <a:srgbClr val="000000"/>
            </a:outerShdw>
          </a:effectLst>
        </p:spPr>
      </p:pic>
      <p:sp>
        <p:nvSpPr>
          <p:cNvPr id="74" name="Rectangle 73">
            <a:extLst>
              <a:ext uri="{FF2B5EF4-FFF2-40B4-BE49-F238E27FC236}">
                <a16:creationId xmlns:a16="http://schemas.microsoft.com/office/drawing/2014/main" id="{F0A34A84-0C29-5D4E-BDAC-DB03D54D6082}"/>
              </a:ext>
            </a:extLst>
          </p:cNvPr>
          <p:cNvSpPr/>
          <p:nvPr/>
        </p:nvSpPr>
        <p:spPr>
          <a:xfrm>
            <a:off x="-154" y="33"/>
            <a:ext cx="12192000" cy="1014091"/>
          </a:xfrm>
          <a:prstGeom prst="rect">
            <a:avLst/>
          </a:prstGeom>
          <a:solidFill>
            <a:srgbClr val="FF88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cs typeface="Arial" panose="020B0604020202020204" pitchFamily="34" charset="0"/>
            </a:endParaRP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6A4E14CB-F538-F444-A4EE-BA0E558C26A1}"/>
              </a:ext>
            </a:extLst>
          </p:cNvPr>
          <p:cNvSpPr txBox="1">
            <a:spLocks/>
          </p:cNvSpPr>
          <p:nvPr/>
        </p:nvSpPr>
        <p:spPr>
          <a:xfrm>
            <a:off x="52383" y="244973"/>
            <a:ext cx="12086931" cy="5242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2100" kern="1200" cap="all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Garamond" panose="02020404030301010803" pitchFamily="18" charset="0"/>
                <a:cs typeface="Arial" panose="020B0604020202020204" pitchFamily="34" charset="0"/>
              </a:rPr>
              <a:t>Princeton</a:t>
            </a:r>
            <a:r>
              <a:rPr kumimoji="0" lang="en-US" sz="2800" b="0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Garamond" panose="02020404030301010803" pitchFamily="18" charset="0"/>
                <a:cs typeface="Arial" panose="020B0604020202020204" pitchFamily="34" charset="0"/>
              </a:rPr>
              <a:t>School of Public and International Affairs</a:t>
            </a:r>
            <a:r>
              <a:rPr kumimoji="0" lang="en-US" sz="2800" b="0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Garamond" panose="02020404030301010803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D8AB5E33-BA54-B14F-95D3-351A09582DD6}"/>
              </a:ext>
            </a:extLst>
          </p:cNvPr>
          <p:cNvSpPr/>
          <p:nvPr/>
        </p:nvSpPr>
        <p:spPr>
          <a:xfrm>
            <a:off x="1312486" y="1246984"/>
            <a:ext cx="9567027" cy="4847114"/>
          </a:xfrm>
          <a:prstGeom prst="roundRect">
            <a:avLst/>
          </a:prstGeom>
          <a:solidFill>
            <a:schemeClr val="bg1">
              <a:lumMod val="85000"/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69B477D-B8A3-B94A-ACF7-C9CA642F102F}"/>
              </a:ext>
            </a:extLst>
          </p:cNvPr>
          <p:cNvSpPr txBox="1"/>
          <p:nvPr/>
        </p:nvSpPr>
        <p:spPr>
          <a:xfrm>
            <a:off x="205313" y="1173048"/>
            <a:ext cx="11781066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0046FF"/>
                </a:solidFill>
                <a:latin typeface="Garamond" panose="02020404030301010803" pitchFamily="18" charset="0"/>
                <a:ea typeface="Verdana" panose="020B0604030504040204" pitchFamily="34" charset="0"/>
                <a:cs typeface="Verdana" panose="020B0604030504040204" pitchFamily="34" charset="0"/>
              </a:rPr>
              <a:t>UNDERGRADUATE PROGRAM OFFICE</a:t>
            </a:r>
          </a:p>
          <a:p>
            <a:pPr algn="ctr"/>
            <a:endParaRPr lang="en-US" sz="1400" dirty="0">
              <a:solidFill>
                <a:srgbClr val="0046FF"/>
              </a:solidFill>
            </a:endParaRPr>
          </a:p>
          <a:p>
            <a:pPr algn="ctr"/>
            <a:r>
              <a:rPr lang="en-US" sz="2800" dirty="0">
                <a:solidFill>
                  <a:srgbClr val="0046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Zacharia Ahmed</a:t>
            </a:r>
          </a:p>
          <a:p>
            <a:pPr algn="ctr"/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Undergraduate Academic Adviser</a:t>
            </a:r>
          </a:p>
          <a:p>
            <a:pPr algn="ctr"/>
            <a:endParaRPr lang="en-U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US" sz="2800" dirty="0">
                <a:solidFill>
                  <a:srgbClr val="0046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Jennifer Skillman</a:t>
            </a:r>
          </a:p>
          <a:p>
            <a:pPr algn="ctr"/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Academic Coordinator</a:t>
            </a:r>
          </a:p>
          <a:p>
            <a:pPr algn="ctr"/>
            <a:endParaRPr lang="en-U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US" sz="2800" dirty="0">
                <a:solidFill>
                  <a:srgbClr val="0046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Kelly Pereira</a:t>
            </a:r>
          </a:p>
          <a:p>
            <a:pPr algn="ctr"/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Administrative Coordinator</a:t>
            </a:r>
          </a:p>
          <a:p>
            <a:pPr algn="ctr"/>
            <a:endParaRPr lang="en-U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US" sz="2800" dirty="0">
                <a:solidFill>
                  <a:srgbClr val="0046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Liz Choe</a:t>
            </a:r>
          </a:p>
          <a:p>
            <a:pPr algn="ctr"/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Director, Undergraduate Program &amp; Career Services</a:t>
            </a:r>
            <a:endParaRPr lang="en-US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US" sz="1000" dirty="0">
              <a:solidFill>
                <a:srgbClr val="0046FF"/>
              </a:solidFill>
            </a:endParaRPr>
          </a:p>
        </p:txBody>
      </p:sp>
      <p:pic>
        <p:nvPicPr>
          <p:cNvPr id="6" name="Content Placeholder 10">
            <a:extLst>
              <a:ext uri="{FF2B5EF4-FFF2-40B4-BE49-F238E27FC236}">
                <a16:creationId xmlns:a16="http://schemas.microsoft.com/office/drawing/2014/main" id="{060D9852-5691-8A48-AF96-C3030D13C1EA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-30634" y="6280314"/>
            <a:ext cx="12252960" cy="57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911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504"/>
    </mc:Choice>
    <mc:Fallback xmlns="">
      <p:transition spd="slow" advTm="82504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75">
            <a:extLst>
              <a:ext uri="{FF2B5EF4-FFF2-40B4-BE49-F238E27FC236}">
                <a16:creationId xmlns:a16="http://schemas.microsoft.com/office/drawing/2014/main" id="{3A57F345-DD59-D64C-AE01-42BCA629655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9000"/>
          </a:blip>
          <a:stretch>
            <a:fillRect/>
          </a:stretch>
        </p:blipFill>
        <p:spPr>
          <a:xfrm>
            <a:off x="0" y="12113"/>
            <a:ext cx="12192000" cy="6858000"/>
          </a:xfrm>
          <a:prstGeom prst="rect">
            <a:avLst/>
          </a:prstGeom>
          <a:solidFill>
            <a:schemeClr val="bg1">
              <a:alpha val="45000"/>
            </a:schemeClr>
          </a:solidFill>
          <a:effectLst>
            <a:outerShdw sx="1000" sy="1000" algn="ctr" rotWithShape="0">
              <a:srgbClr val="000000"/>
            </a:outerShdw>
          </a:effectLst>
        </p:spPr>
      </p:pic>
      <p:sp>
        <p:nvSpPr>
          <p:cNvPr id="74" name="Rectangle 73">
            <a:extLst>
              <a:ext uri="{FF2B5EF4-FFF2-40B4-BE49-F238E27FC236}">
                <a16:creationId xmlns:a16="http://schemas.microsoft.com/office/drawing/2014/main" id="{F0A34A84-0C29-5D4E-BDAC-DB03D54D6082}"/>
              </a:ext>
            </a:extLst>
          </p:cNvPr>
          <p:cNvSpPr/>
          <p:nvPr/>
        </p:nvSpPr>
        <p:spPr>
          <a:xfrm>
            <a:off x="-154" y="33"/>
            <a:ext cx="12192000" cy="1014091"/>
          </a:xfrm>
          <a:prstGeom prst="rect">
            <a:avLst/>
          </a:prstGeom>
          <a:solidFill>
            <a:srgbClr val="FF88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cs typeface="Arial" panose="020B0604020202020204" pitchFamily="34" charset="0"/>
            </a:endParaRP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6A4E14CB-F538-F444-A4EE-BA0E558C26A1}"/>
              </a:ext>
            </a:extLst>
          </p:cNvPr>
          <p:cNvSpPr txBox="1">
            <a:spLocks/>
          </p:cNvSpPr>
          <p:nvPr/>
        </p:nvSpPr>
        <p:spPr>
          <a:xfrm>
            <a:off x="52383" y="244973"/>
            <a:ext cx="12086931" cy="5242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2100" kern="1200" cap="all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all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Garamond" panose="02020404030301010803" pitchFamily="18" charset="0"/>
                <a:cs typeface="Arial" panose="020B0604020202020204" pitchFamily="34" charset="0"/>
              </a:rPr>
              <a:t>Princeton School of Public and International Affairs 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D8AB5E33-BA54-B14F-95D3-351A09582DD6}"/>
              </a:ext>
            </a:extLst>
          </p:cNvPr>
          <p:cNvSpPr/>
          <p:nvPr/>
        </p:nvSpPr>
        <p:spPr>
          <a:xfrm>
            <a:off x="2377300" y="2321004"/>
            <a:ext cx="7437092" cy="2059061"/>
          </a:xfrm>
          <a:prstGeom prst="roundRect">
            <a:avLst/>
          </a:prstGeom>
          <a:solidFill>
            <a:schemeClr val="bg1">
              <a:lumMod val="85000"/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69B477D-B8A3-B94A-ACF7-C9CA642F102F}"/>
              </a:ext>
            </a:extLst>
          </p:cNvPr>
          <p:cNvSpPr txBox="1"/>
          <p:nvPr/>
        </p:nvSpPr>
        <p:spPr>
          <a:xfrm>
            <a:off x="205313" y="2425450"/>
            <a:ext cx="1178106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46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Questions?</a:t>
            </a:r>
          </a:p>
          <a:p>
            <a:pPr algn="ctr"/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Email: </a:t>
            </a:r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spiaugrd@Princeton.edu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Website: </a:t>
            </a:r>
            <a:r>
              <a:rPr lang="en-US" sz="3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spia.princeton.edu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US" sz="800" dirty="0"/>
          </a:p>
          <a:p>
            <a:pPr algn="ctr"/>
            <a:endParaRPr lang="en-US" sz="1000" dirty="0">
              <a:solidFill>
                <a:srgbClr val="0046FF"/>
              </a:solidFill>
            </a:endParaRPr>
          </a:p>
        </p:txBody>
      </p:sp>
      <p:pic>
        <p:nvPicPr>
          <p:cNvPr id="5" name="Content Placeholder 10">
            <a:extLst>
              <a:ext uri="{FF2B5EF4-FFF2-40B4-BE49-F238E27FC236}">
                <a16:creationId xmlns:a16="http://schemas.microsoft.com/office/drawing/2014/main" id="{13560E48-AABB-21AB-6ECF-D8A73CB895BA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-30634" y="6271526"/>
            <a:ext cx="12252960" cy="57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521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504"/>
    </mc:Choice>
    <mc:Fallback xmlns="">
      <p:transition spd="slow" advTm="82504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75C6FC8-81B9-409C-8B64-5224680818C0}"/>
              </a:ext>
            </a:extLst>
          </p:cNvPr>
          <p:cNvSpPr txBox="1"/>
          <p:nvPr/>
        </p:nvSpPr>
        <p:spPr>
          <a:xfrm>
            <a:off x="195942" y="2644170"/>
            <a:ext cx="21124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FOUR YEAR RHYTHM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7A00EB-5DA8-C3F0-391E-48099282AF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6608" y="310019"/>
            <a:ext cx="9356943" cy="6237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256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9D6ECD84-49A0-D74F-B137-0A6F76B1B0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2326165"/>
              </p:ext>
            </p:extLst>
          </p:nvPr>
        </p:nvGraphicFramePr>
        <p:xfrm>
          <a:off x="184993" y="194209"/>
          <a:ext cx="2732314" cy="5397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93BFBB1A-3F75-0E42-AFEC-0C9052835E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8393095"/>
              </p:ext>
            </p:extLst>
          </p:nvPr>
        </p:nvGraphicFramePr>
        <p:xfrm>
          <a:off x="3028342" y="55659"/>
          <a:ext cx="4112574" cy="6030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E552F263-C0A9-284D-88A4-9C7B7577D958}"/>
              </a:ext>
            </a:extLst>
          </p:cNvPr>
          <p:cNvSpPr txBox="1"/>
          <p:nvPr/>
        </p:nvSpPr>
        <p:spPr>
          <a:xfrm>
            <a:off x="2309811" y="1901270"/>
            <a:ext cx="138852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514350"/>
            <a:r>
              <a:rPr lang="en-US" sz="1400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SPI 200</a:t>
            </a:r>
          </a:p>
          <a:p>
            <a:pPr defTabSz="514350"/>
            <a:r>
              <a:rPr lang="en-US" sz="1400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ECO 202</a:t>
            </a:r>
          </a:p>
          <a:p>
            <a:pPr defTabSz="514350"/>
            <a:r>
              <a:rPr lang="en-US" sz="1400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ORF 245</a:t>
            </a:r>
          </a:p>
          <a:p>
            <a:pPr defTabSz="514350"/>
            <a:r>
              <a:rPr lang="en-US" sz="1400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POL 345/SPI 211</a:t>
            </a:r>
          </a:p>
          <a:p>
            <a:pPr defTabSz="514350"/>
            <a:r>
              <a:rPr lang="en-US" sz="1400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SML 201</a:t>
            </a:r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9F52F07A-B045-544D-9DC2-4C6492C2CFD3}"/>
              </a:ext>
            </a:extLst>
          </p:cNvPr>
          <p:cNvSpPr/>
          <p:nvPr/>
        </p:nvSpPr>
        <p:spPr>
          <a:xfrm>
            <a:off x="2195781" y="1190030"/>
            <a:ext cx="228060" cy="535454"/>
          </a:xfrm>
          <a:prstGeom prst="leftBrace">
            <a:avLst>
              <a:gd name="adj1" fmla="val 107946"/>
              <a:gd name="adj2" fmla="val 50000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514350"/>
            <a:endParaRPr lang="en-US" sz="1013">
              <a:solidFill>
                <a:prstClr val="black"/>
              </a:solidFill>
              <a:highlight>
                <a:srgbClr val="FF0000"/>
              </a:highlight>
              <a:latin typeface="Calibri" panose="020F050202020403020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E8D152-D51C-A448-B88D-4ADFB30AE740}"/>
              </a:ext>
            </a:extLst>
          </p:cNvPr>
          <p:cNvSpPr txBox="1"/>
          <p:nvPr/>
        </p:nvSpPr>
        <p:spPr>
          <a:xfrm>
            <a:off x="2283261" y="1289746"/>
            <a:ext cx="7981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514350"/>
            <a:r>
              <a:rPr lang="en-US" sz="1400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ECO 100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2B82D7-B0D0-FF40-8E2A-5E510E0670C3}"/>
              </a:ext>
            </a:extLst>
          </p:cNvPr>
          <p:cNvSpPr txBox="1"/>
          <p:nvPr/>
        </p:nvSpPr>
        <p:spPr>
          <a:xfrm>
            <a:off x="2283261" y="3269082"/>
            <a:ext cx="13450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514350"/>
            <a:r>
              <a:rPr lang="en-US" sz="1400" dirty="0">
                <a:solidFill>
                  <a:srgbClr val="E7E6E6">
                    <a:lumMod val="50000"/>
                  </a:srgbClr>
                </a:solidFill>
              </a:rPr>
              <a:t>See website for </a:t>
            </a:r>
          </a:p>
          <a:p>
            <a:pPr defTabSz="514350"/>
            <a:r>
              <a:rPr lang="en-US" sz="1400" dirty="0">
                <a:solidFill>
                  <a:srgbClr val="E7E6E6">
                    <a:lumMod val="50000"/>
                  </a:srgbClr>
                </a:solidFill>
              </a:rPr>
              <a:t>detailed list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399F55-354F-2D43-BE5B-F5C05DE63C03}"/>
              </a:ext>
            </a:extLst>
          </p:cNvPr>
          <p:cNvSpPr txBox="1"/>
          <p:nvPr/>
        </p:nvSpPr>
        <p:spPr>
          <a:xfrm>
            <a:off x="2283261" y="4421056"/>
            <a:ext cx="13450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514350"/>
            <a:r>
              <a:rPr lang="en-US" sz="1400" dirty="0">
                <a:solidFill>
                  <a:srgbClr val="E7E6E6">
                    <a:lumMod val="50000"/>
                  </a:srgbClr>
                </a:solidFill>
              </a:rPr>
              <a:t>See website for </a:t>
            </a:r>
          </a:p>
          <a:p>
            <a:pPr defTabSz="514350"/>
            <a:r>
              <a:rPr lang="en-US" sz="1400" dirty="0">
                <a:solidFill>
                  <a:srgbClr val="E7E6E6">
                    <a:lumMod val="50000"/>
                  </a:srgbClr>
                </a:solidFill>
              </a:rPr>
              <a:t>detailed list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F4A6BCBE-BF23-E443-8F29-ED6E9EB9EA13}"/>
              </a:ext>
            </a:extLst>
          </p:cNvPr>
          <p:cNvSpPr/>
          <p:nvPr/>
        </p:nvSpPr>
        <p:spPr>
          <a:xfrm>
            <a:off x="8048622" y="3112270"/>
            <a:ext cx="3015989" cy="1289121"/>
          </a:xfrm>
          <a:prstGeom prst="roundRect">
            <a:avLst/>
          </a:prstGeom>
          <a:solidFill>
            <a:srgbClr val="041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50"/>
            <a:r>
              <a:rPr lang="en-US" sz="2400" dirty="0">
                <a:solidFill>
                  <a:srgbClr val="FFFF00"/>
                </a:solidFill>
                <a:latin typeface="Calibri" panose="020F0502020204030204"/>
              </a:rPr>
              <a:t>Electives (6)</a:t>
            </a:r>
          </a:p>
          <a:p>
            <a:pPr algn="ctr" defTabSz="514350"/>
            <a:r>
              <a:rPr lang="en-US" sz="1400" i="1" dirty="0">
                <a:solidFill>
                  <a:prstClr val="white"/>
                </a:solidFill>
                <a:latin typeface="Calibri" panose="020F0502020204030204"/>
              </a:rPr>
              <a:t>Disciplinary Breadth </a:t>
            </a:r>
            <a:br>
              <a:rPr lang="en-US" sz="1400" i="1" dirty="0">
                <a:solidFill>
                  <a:prstClr val="white"/>
                </a:solidFill>
                <a:latin typeface="Calibri" panose="020F0502020204030204"/>
              </a:rPr>
            </a:br>
            <a:r>
              <a:rPr lang="en-US" sz="1400" dirty="0">
                <a:solidFill>
                  <a:prstClr val="white"/>
                </a:solidFill>
                <a:latin typeface="Calibri" panose="020F0502020204030204"/>
              </a:rPr>
              <a:t>AND</a:t>
            </a:r>
            <a:br>
              <a:rPr lang="en-US" sz="1400" i="1" dirty="0">
                <a:solidFill>
                  <a:prstClr val="white"/>
                </a:solidFill>
                <a:latin typeface="Calibri" panose="020F0502020204030204"/>
              </a:rPr>
            </a:br>
            <a:r>
              <a:rPr lang="en-US" sz="1400" i="1" dirty="0">
                <a:solidFill>
                  <a:prstClr val="white"/>
                </a:solidFill>
                <a:latin typeface="Calibri" panose="020F0502020204030204"/>
              </a:rPr>
              <a:t>Intellectual Depth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31947306-C16D-FE44-8592-FB5D8A5EF54C}"/>
              </a:ext>
            </a:extLst>
          </p:cNvPr>
          <p:cNvSpPr/>
          <p:nvPr/>
        </p:nvSpPr>
        <p:spPr>
          <a:xfrm>
            <a:off x="8054346" y="5176180"/>
            <a:ext cx="3015987" cy="569217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50"/>
            <a:r>
              <a:rPr lang="en-US" sz="2000" dirty="0">
                <a:solidFill>
                  <a:srgbClr val="FFFF00"/>
                </a:solidFill>
                <a:latin typeface="Calibri" panose="020F0502020204030204"/>
              </a:rPr>
              <a:t>Cultural/Field-Work</a:t>
            </a:r>
            <a:endParaRPr lang="en-US" sz="1600" dirty="0">
              <a:solidFill>
                <a:srgbClr val="FFFF00"/>
              </a:solidFill>
              <a:latin typeface="Calibri" panose="020F0502020204030204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699227A-7AC4-D04D-8781-63256B42CD3D}"/>
              </a:ext>
            </a:extLst>
          </p:cNvPr>
          <p:cNvSpPr txBox="1"/>
          <p:nvPr/>
        </p:nvSpPr>
        <p:spPr>
          <a:xfrm>
            <a:off x="6860528" y="24474"/>
            <a:ext cx="539218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514350"/>
            <a:r>
              <a:rPr lang="en-US" sz="2400" b="1" dirty="0">
                <a:solidFill>
                  <a:srgbClr val="003CFF"/>
                </a:solidFill>
                <a:latin typeface="Calibri" panose="020F0502020204030204"/>
              </a:rPr>
              <a:t>School of Public and International Affairs</a:t>
            </a:r>
          </a:p>
          <a:p>
            <a:pPr algn="ctr" defTabSz="514350"/>
            <a:r>
              <a:rPr lang="en-US" sz="2400" dirty="0">
                <a:solidFill>
                  <a:srgbClr val="003CFF"/>
                </a:solidFill>
                <a:latin typeface="Calibri" panose="020F0502020204030204"/>
              </a:rPr>
              <a:t>Undergraduate Major </a:t>
            </a:r>
          </a:p>
          <a:p>
            <a:pPr algn="ctr" defTabSz="514350"/>
            <a:r>
              <a:rPr lang="en-US" sz="2400" dirty="0">
                <a:solidFill>
                  <a:srgbClr val="003CFF"/>
                </a:solidFill>
                <a:latin typeface="Calibri" panose="020F0502020204030204"/>
              </a:rPr>
              <a:t>Course Requirements</a:t>
            </a:r>
          </a:p>
        </p:txBody>
      </p:sp>
      <p:sp>
        <p:nvSpPr>
          <p:cNvPr id="24" name="Left Brace 23">
            <a:extLst>
              <a:ext uri="{FF2B5EF4-FFF2-40B4-BE49-F238E27FC236}">
                <a16:creationId xmlns:a16="http://schemas.microsoft.com/office/drawing/2014/main" id="{04852DCB-188C-664E-984C-6C07FA9F2C5C}"/>
              </a:ext>
            </a:extLst>
          </p:cNvPr>
          <p:cNvSpPr/>
          <p:nvPr/>
        </p:nvSpPr>
        <p:spPr>
          <a:xfrm>
            <a:off x="2169231" y="1959490"/>
            <a:ext cx="161366" cy="1007254"/>
          </a:xfrm>
          <a:prstGeom prst="leftBrace">
            <a:avLst>
              <a:gd name="adj1" fmla="val 107946"/>
              <a:gd name="adj2" fmla="val 50000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514350"/>
            <a:endParaRPr lang="en-US" sz="1013">
              <a:solidFill>
                <a:prstClr val="black"/>
              </a:solidFill>
              <a:highlight>
                <a:srgbClr val="FF0000"/>
              </a:highlight>
              <a:latin typeface="Calibri" panose="020F0502020204030204"/>
            </a:endParaRPr>
          </a:p>
        </p:txBody>
      </p:sp>
      <p:sp>
        <p:nvSpPr>
          <p:cNvPr id="25" name="Left Brace 24">
            <a:extLst>
              <a:ext uri="{FF2B5EF4-FFF2-40B4-BE49-F238E27FC236}">
                <a16:creationId xmlns:a16="http://schemas.microsoft.com/office/drawing/2014/main" id="{AD6A4CE7-4637-9240-AB12-83D01FD7846E}"/>
              </a:ext>
            </a:extLst>
          </p:cNvPr>
          <p:cNvSpPr/>
          <p:nvPr/>
        </p:nvSpPr>
        <p:spPr>
          <a:xfrm>
            <a:off x="2169231" y="3181663"/>
            <a:ext cx="228060" cy="711282"/>
          </a:xfrm>
          <a:prstGeom prst="leftBrace">
            <a:avLst>
              <a:gd name="adj1" fmla="val 107946"/>
              <a:gd name="adj2" fmla="val 50000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514350"/>
            <a:endParaRPr lang="en-US" sz="1013">
              <a:solidFill>
                <a:prstClr val="black"/>
              </a:solidFill>
              <a:highlight>
                <a:srgbClr val="FF0000"/>
              </a:highlight>
              <a:latin typeface="Calibri" panose="020F0502020204030204"/>
            </a:endParaRPr>
          </a:p>
        </p:txBody>
      </p:sp>
      <p:sp>
        <p:nvSpPr>
          <p:cNvPr id="26" name="Left Brace 25">
            <a:extLst>
              <a:ext uri="{FF2B5EF4-FFF2-40B4-BE49-F238E27FC236}">
                <a16:creationId xmlns:a16="http://schemas.microsoft.com/office/drawing/2014/main" id="{8BB61AAF-484E-A049-89D1-7F8537F11E80}"/>
              </a:ext>
            </a:extLst>
          </p:cNvPr>
          <p:cNvSpPr/>
          <p:nvPr/>
        </p:nvSpPr>
        <p:spPr>
          <a:xfrm>
            <a:off x="2146855" y="4386455"/>
            <a:ext cx="186523" cy="622773"/>
          </a:xfrm>
          <a:prstGeom prst="leftBrace">
            <a:avLst>
              <a:gd name="adj1" fmla="val 107946"/>
              <a:gd name="adj2" fmla="val 50000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514350"/>
            <a:endParaRPr lang="en-US" sz="1013">
              <a:solidFill>
                <a:prstClr val="black"/>
              </a:solidFill>
              <a:highlight>
                <a:srgbClr val="FF0000"/>
              </a:highlight>
              <a:latin typeface="Calibri" panose="020F0502020204030204"/>
            </a:endParaRP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7817847B-DCBC-CE4A-8571-BE9D6905ACFB}"/>
              </a:ext>
            </a:extLst>
          </p:cNvPr>
          <p:cNvSpPr/>
          <p:nvPr/>
        </p:nvSpPr>
        <p:spPr>
          <a:xfrm>
            <a:off x="8054344" y="1378786"/>
            <a:ext cx="3015986" cy="753363"/>
          </a:xfrm>
          <a:prstGeom prst="roundRect">
            <a:avLst/>
          </a:prstGeom>
          <a:solidFill>
            <a:srgbClr val="041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rgbClr val="FFFF00"/>
                </a:solidFill>
              </a:rPr>
              <a:t>Junior Independent Work</a:t>
            </a:r>
          </a:p>
          <a:p>
            <a:pPr algn="ctr"/>
            <a:r>
              <a:rPr lang="en-US" i="1" dirty="0">
                <a:solidFill>
                  <a:srgbClr val="FFFF00"/>
                </a:solidFill>
              </a:rPr>
              <a:t>SPI 397</a:t>
            </a:r>
          </a:p>
        </p:txBody>
      </p:sp>
      <p:sp>
        <p:nvSpPr>
          <p:cNvPr id="32" name="Left Brace 31">
            <a:extLst>
              <a:ext uri="{FF2B5EF4-FFF2-40B4-BE49-F238E27FC236}">
                <a16:creationId xmlns:a16="http://schemas.microsoft.com/office/drawing/2014/main" id="{FE6C29F1-BC2E-4C23-88C7-AF81F0E497E6}"/>
              </a:ext>
            </a:extLst>
          </p:cNvPr>
          <p:cNvSpPr/>
          <p:nvPr/>
        </p:nvSpPr>
        <p:spPr>
          <a:xfrm>
            <a:off x="6384561" y="3618492"/>
            <a:ext cx="171547" cy="634650"/>
          </a:xfrm>
          <a:prstGeom prst="leftBrace">
            <a:avLst>
              <a:gd name="adj1" fmla="val 107946"/>
              <a:gd name="adj2" fmla="val 50000"/>
            </a:avLst>
          </a:prstGeom>
          <a:ln w="19050">
            <a:solidFill>
              <a:srgbClr val="041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514350"/>
            <a:endParaRPr lang="en-US" sz="1013">
              <a:solidFill>
                <a:prstClr val="black"/>
              </a:solidFill>
              <a:highlight>
                <a:srgbClr val="FF0000"/>
              </a:highlight>
              <a:latin typeface="Calibri" panose="020F0502020204030204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FA88188-6D16-477D-93BF-DAB4BC27714B}"/>
              </a:ext>
            </a:extLst>
          </p:cNvPr>
          <p:cNvSpPr txBox="1"/>
          <p:nvPr/>
        </p:nvSpPr>
        <p:spPr>
          <a:xfrm>
            <a:off x="6534965" y="3530352"/>
            <a:ext cx="62709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514350"/>
            <a:r>
              <a:rPr lang="en-US" sz="1000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SPI 304</a:t>
            </a:r>
          </a:p>
          <a:p>
            <a:pPr defTabSz="514350"/>
            <a:r>
              <a:rPr lang="en-US" sz="1000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ECO 300</a:t>
            </a:r>
          </a:p>
          <a:p>
            <a:pPr defTabSz="514350"/>
            <a:r>
              <a:rPr lang="en-US" sz="1000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ECO 301</a:t>
            </a:r>
          </a:p>
          <a:p>
            <a:pPr defTabSz="514350"/>
            <a:r>
              <a:rPr lang="en-US" sz="1000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ECO 310</a:t>
            </a:r>
          </a:p>
          <a:p>
            <a:pPr defTabSz="514350"/>
            <a:r>
              <a:rPr lang="en-US" sz="1000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ECO 311</a:t>
            </a:r>
          </a:p>
        </p:txBody>
      </p:sp>
      <p:sp>
        <p:nvSpPr>
          <p:cNvPr id="34" name="Left Brace 33">
            <a:extLst>
              <a:ext uri="{FF2B5EF4-FFF2-40B4-BE49-F238E27FC236}">
                <a16:creationId xmlns:a16="http://schemas.microsoft.com/office/drawing/2014/main" id="{5CDE42D9-CE09-4D5F-B42D-C21FDABB81CA}"/>
              </a:ext>
            </a:extLst>
          </p:cNvPr>
          <p:cNvSpPr/>
          <p:nvPr/>
        </p:nvSpPr>
        <p:spPr>
          <a:xfrm>
            <a:off x="6384149" y="4564759"/>
            <a:ext cx="134698" cy="329174"/>
          </a:xfrm>
          <a:prstGeom prst="leftBrace">
            <a:avLst>
              <a:gd name="adj1" fmla="val 107946"/>
              <a:gd name="adj2" fmla="val 50000"/>
            </a:avLst>
          </a:prstGeom>
          <a:ln w="19050">
            <a:solidFill>
              <a:srgbClr val="041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514350"/>
            <a:endParaRPr lang="en-US" sz="1013">
              <a:solidFill>
                <a:prstClr val="black"/>
              </a:solidFill>
              <a:highlight>
                <a:srgbClr val="FF0000"/>
              </a:highlight>
              <a:latin typeface="Calibri" panose="020F0502020204030204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4EB01F4-92E9-47FD-B0C2-BB94B7AF9A50}"/>
              </a:ext>
            </a:extLst>
          </p:cNvPr>
          <p:cNvSpPr txBox="1"/>
          <p:nvPr/>
        </p:nvSpPr>
        <p:spPr>
          <a:xfrm>
            <a:off x="6493185" y="4547934"/>
            <a:ext cx="110158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514350"/>
            <a:r>
              <a:rPr lang="en-US" sz="1100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See website for </a:t>
            </a:r>
          </a:p>
          <a:p>
            <a:pPr defTabSz="514350"/>
            <a:r>
              <a:rPr lang="en-US" sz="1100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detailed list</a:t>
            </a:r>
          </a:p>
        </p:txBody>
      </p:sp>
      <p:sp>
        <p:nvSpPr>
          <p:cNvPr id="37" name="Left Brace 36">
            <a:extLst>
              <a:ext uri="{FF2B5EF4-FFF2-40B4-BE49-F238E27FC236}">
                <a16:creationId xmlns:a16="http://schemas.microsoft.com/office/drawing/2014/main" id="{4AE00F7B-CFEF-4296-9B2D-B4A43EA1A355}"/>
              </a:ext>
            </a:extLst>
          </p:cNvPr>
          <p:cNvSpPr/>
          <p:nvPr/>
        </p:nvSpPr>
        <p:spPr>
          <a:xfrm>
            <a:off x="6410986" y="5307902"/>
            <a:ext cx="164398" cy="476153"/>
          </a:xfrm>
          <a:prstGeom prst="leftBrace">
            <a:avLst>
              <a:gd name="adj1" fmla="val 107946"/>
              <a:gd name="adj2" fmla="val 50000"/>
            </a:avLst>
          </a:prstGeom>
          <a:ln w="19050">
            <a:solidFill>
              <a:srgbClr val="041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514350"/>
            <a:endParaRPr lang="en-US" sz="1013">
              <a:solidFill>
                <a:prstClr val="black"/>
              </a:solidFill>
              <a:highlight>
                <a:srgbClr val="FF0000"/>
              </a:highlight>
              <a:latin typeface="Calibri" panose="020F0502020204030204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EB48B2B-7EC9-4769-B6C8-05CBC7092191}"/>
              </a:ext>
            </a:extLst>
          </p:cNvPr>
          <p:cNvSpPr txBox="1"/>
          <p:nvPr/>
        </p:nvSpPr>
        <p:spPr>
          <a:xfrm>
            <a:off x="6546947" y="5297486"/>
            <a:ext cx="110158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514350"/>
            <a:r>
              <a:rPr lang="en-US" sz="1100" dirty="0">
                <a:solidFill>
                  <a:srgbClr val="E7E6E6">
                    <a:lumMod val="50000"/>
                  </a:srgbClr>
                </a:solidFill>
              </a:rPr>
              <a:t>See website for </a:t>
            </a:r>
          </a:p>
          <a:p>
            <a:pPr defTabSz="514350"/>
            <a:r>
              <a:rPr lang="en-US" sz="1100" dirty="0">
                <a:solidFill>
                  <a:srgbClr val="E7E6E6">
                    <a:lumMod val="50000"/>
                  </a:srgbClr>
                </a:solidFill>
              </a:rPr>
              <a:t>detailed list</a:t>
            </a:r>
          </a:p>
        </p:txBody>
      </p:sp>
      <p:sp>
        <p:nvSpPr>
          <p:cNvPr id="28" name="Rounded Rectangle 34">
            <a:extLst>
              <a:ext uri="{FF2B5EF4-FFF2-40B4-BE49-F238E27FC236}">
                <a16:creationId xmlns:a16="http://schemas.microsoft.com/office/drawing/2014/main" id="{6CDB5E58-F53C-4E16-9683-2AAA44EA5228}"/>
              </a:ext>
            </a:extLst>
          </p:cNvPr>
          <p:cNvSpPr/>
          <p:nvPr/>
        </p:nvSpPr>
        <p:spPr>
          <a:xfrm>
            <a:off x="8054346" y="2261008"/>
            <a:ext cx="3015986" cy="753363"/>
          </a:xfrm>
          <a:prstGeom prst="roundRect">
            <a:avLst/>
          </a:prstGeom>
          <a:solidFill>
            <a:srgbClr val="041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rgbClr val="FFFF00"/>
                </a:solidFill>
              </a:rPr>
              <a:t>Senior Independent Work</a:t>
            </a:r>
          </a:p>
          <a:p>
            <a:pPr algn="ctr"/>
            <a:r>
              <a:rPr lang="en-US" i="1" dirty="0">
                <a:solidFill>
                  <a:srgbClr val="FFFF00"/>
                </a:solidFill>
              </a:rPr>
              <a:t>SPI 498 &amp; SPI 499</a:t>
            </a:r>
          </a:p>
        </p:txBody>
      </p:sp>
      <p:sp>
        <p:nvSpPr>
          <p:cNvPr id="27" name="Rounded Rectangle 21">
            <a:extLst>
              <a:ext uri="{FF2B5EF4-FFF2-40B4-BE49-F238E27FC236}">
                <a16:creationId xmlns:a16="http://schemas.microsoft.com/office/drawing/2014/main" id="{B25119FF-B5BF-4EC5-9BB6-90449D459C3C}"/>
              </a:ext>
            </a:extLst>
          </p:cNvPr>
          <p:cNvSpPr/>
          <p:nvPr/>
        </p:nvSpPr>
        <p:spPr>
          <a:xfrm>
            <a:off x="8054346" y="4496883"/>
            <a:ext cx="3015987" cy="569217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350"/>
            <a:r>
              <a:rPr lang="en-US" sz="2000" dirty="0">
                <a:solidFill>
                  <a:srgbClr val="FFFF00"/>
                </a:solidFill>
                <a:latin typeface="Calibri" panose="020F0502020204030204"/>
              </a:rPr>
              <a:t>Regional Focus</a:t>
            </a:r>
          </a:p>
          <a:p>
            <a:pPr algn="ctr" defTabSz="514350"/>
            <a:r>
              <a:rPr lang="en-US" sz="1200" dirty="0">
                <a:solidFill>
                  <a:srgbClr val="FFFF00"/>
                </a:solidFill>
                <a:latin typeface="Calibri" panose="020F0502020204030204"/>
              </a:rPr>
              <a:t>(across all courses taken at Princeton)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D1996A8-7E33-E21D-B192-C46CE7107AE3}"/>
              </a:ext>
            </a:extLst>
          </p:cNvPr>
          <p:cNvPicPr/>
          <p:nvPr/>
        </p:nvPicPr>
        <p:blipFill>
          <a:blip r:embed="rId14"/>
          <a:srcRect/>
          <a:stretch/>
        </p:blipFill>
        <p:spPr>
          <a:xfrm>
            <a:off x="9915142" y="6225341"/>
            <a:ext cx="2109019" cy="4571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A0A1D43-2246-08CE-3D6D-80D9CDE5AAAE}"/>
              </a:ext>
            </a:extLst>
          </p:cNvPr>
          <p:cNvPicPr/>
          <p:nvPr/>
        </p:nvPicPr>
        <p:blipFill>
          <a:blip r:embed="rId15"/>
          <a:stretch>
            <a:fillRect/>
          </a:stretch>
        </p:blipFill>
        <p:spPr>
          <a:xfrm>
            <a:off x="-30480" y="6253868"/>
            <a:ext cx="12252960" cy="63817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8828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856"/>
    </mc:Choice>
    <mc:Fallback xmlns="">
      <p:transition spd="slow" advTm="250856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E893299-2EAA-FC47-AD04-D8E7B48FB7A6}"/>
              </a:ext>
            </a:extLst>
          </p:cNvPr>
          <p:cNvSpPr txBox="1">
            <a:spLocks/>
          </p:cNvSpPr>
          <p:nvPr/>
        </p:nvSpPr>
        <p:spPr>
          <a:xfrm>
            <a:off x="2999554" y="1762542"/>
            <a:ext cx="6192892" cy="2415842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/>
              <a:t>Intellectual Depth (3)</a:t>
            </a:r>
          </a:p>
          <a:p>
            <a:pPr algn="ctr"/>
            <a:r>
              <a:rPr lang="en-US" sz="4800" dirty="0"/>
              <a:t>AND</a:t>
            </a:r>
          </a:p>
          <a:p>
            <a:pPr algn="ctr"/>
            <a:r>
              <a:rPr lang="en-US" sz="4800" dirty="0"/>
              <a:t>Disciplinary Breadth (3)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6472A1-84C5-E349-BDD7-0DA16B0C7CD2}"/>
              </a:ext>
            </a:extLst>
          </p:cNvPr>
          <p:cNvSpPr txBox="1"/>
          <p:nvPr/>
        </p:nvSpPr>
        <p:spPr>
          <a:xfrm>
            <a:off x="4031173" y="58523"/>
            <a:ext cx="41296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46FF"/>
                </a:solidFill>
                <a:latin typeface="Garamond" panose="02020404030301010803" pitchFamily="18" charset="0"/>
              </a:rPr>
              <a:t>ELECTIVES</a:t>
            </a:r>
          </a:p>
          <a:p>
            <a:pPr algn="ctr"/>
            <a:r>
              <a:rPr lang="en-US" dirty="0"/>
              <a:t>(</a:t>
            </a:r>
            <a:r>
              <a:rPr lang="en-US" i="1" dirty="0"/>
              <a:t>6 courses</a:t>
            </a:r>
            <a:r>
              <a:rPr lang="en-US" dirty="0"/>
              <a:t>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CE58591-747B-9B6C-0FD5-396716877860}"/>
              </a:ext>
            </a:extLst>
          </p:cNvPr>
          <p:cNvSpPr txBox="1"/>
          <p:nvPr/>
        </p:nvSpPr>
        <p:spPr>
          <a:xfrm>
            <a:off x="1811521" y="4682074"/>
            <a:ext cx="85689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Please note: all electives must be approved and listed on the master course list to count.</a:t>
            </a:r>
          </a:p>
          <a:p>
            <a:pPr algn="ctr"/>
            <a:r>
              <a:rPr lang="en-US" b="1" dirty="0"/>
              <a:t>Additionally, all courses </a:t>
            </a:r>
            <a:r>
              <a:rPr lang="en-US" b="1" i="0" dirty="0">
                <a:solidFill>
                  <a:srgbClr val="000000"/>
                </a:solidFill>
                <a:effectLst/>
                <a:latin typeface="Benton"/>
              </a:rPr>
              <a:t>are recorded based on the home department title, no cross-listed departments will be taken into account</a:t>
            </a:r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6502C6-9B55-5061-014B-71DB4A8B19F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-30480" y="6219826"/>
            <a:ext cx="12252960" cy="63817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27423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403"/>
    </mc:Choice>
    <mc:Fallback xmlns="">
      <p:transition spd="slow" advTm="52403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A9C87-6E53-4C22-689A-852A0496D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2D20DE5-2D72-8F62-6B01-37248D845161}"/>
              </a:ext>
            </a:extLst>
          </p:cNvPr>
          <p:cNvSpPr txBox="1">
            <a:spLocks/>
          </p:cNvSpPr>
          <p:nvPr/>
        </p:nvSpPr>
        <p:spPr>
          <a:xfrm>
            <a:off x="3217694" y="1351900"/>
            <a:ext cx="5835472" cy="646461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>
                <a:solidFill>
                  <a:srgbClr val="0046FF"/>
                </a:solidFill>
              </a:rPr>
              <a:t>Intellectual Depth (3)</a:t>
            </a:r>
            <a:endParaRPr lang="en-US" sz="4400" dirty="0"/>
          </a:p>
          <a:p>
            <a:endParaRPr lang="en-US" sz="4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73B0A4-E817-E2AE-3F09-D2EE4302D1AC}"/>
              </a:ext>
            </a:extLst>
          </p:cNvPr>
          <p:cNvSpPr txBox="1"/>
          <p:nvPr/>
        </p:nvSpPr>
        <p:spPr>
          <a:xfrm>
            <a:off x="7486647" y="2123700"/>
            <a:ext cx="3805530" cy="2996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1" u="sng" dirty="0">
                <a:solidFill>
                  <a:srgbClr val="0046FF"/>
                </a:solidFill>
              </a:rPr>
              <a:t>Disciplinary</a:t>
            </a:r>
            <a:r>
              <a:rPr lang="en-US" sz="2800" dirty="0"/>
              <a:t> Depth: </a:t>
            </a:r>
            <a:br>
              <a:rPr lang="en-US" sz="2800" dirty="0"/>
            </a:br>
            <a:r>
              <a:rPr lang="en-US" sz="2800" dirty="0"/>
              <a:t>Three courses in one SPIA-affiliated department – e.g., CEE, COS, ECO, EEB, GEO, HIS, MAE, POL, PSY, SOC, SPI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61A4E9-0569-0A27-4822-59AAA3A4C311}"/>
              </a:ext>
            </a:extLst>
          </p:cNvPr>
          <p:cNvSpPr txBox="1"/>
          <p:nvPr/>
        </p:nvSpPr>
        <p:spPr>
          <a:xfrm>
            <a:off x="4031173" y="58523"/>
            <a:ext cx="41296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46FF"/>
                </a:solidFill>
                <a:latin typeface="Garamond" panose="02020404030301010803" pitchFamily="18" charset="0"/>
                <a:hlinkClick r:id="rId3"/>
              </a:rPr>
              <a:t>ELECTIVES</a:t>
            </a:r>
            <a:endParaRPr lang="en-US" sz="5400" b="1" dirty="0">
              <a:solidFill>
                <a:srgbClr val="0046FF"/>
              </a:solidFill>
              <a:latin typeface="Garamond" panose="02020404030301010803" pitchFamily="18" charset="0"/>
            </a:endParaRPr>
          </a:p>
          <a:p>
            <a:pPr algn="ctr"/>
            <a:r>
              <a:rPr lang="en-US" dirty="0"/>
              <a:t>(</a:t>
            </a:r>
            <a:r>
              <a:rPr lang="en-US" i="1" dirty="0"/>
              <a:t>6 courses</a:t>
            </a:r>
            <a:r>
              <a:rPr lang="en-US" dirty="0"/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3574AF-9076-0654-875A-769B3D4F9618}"/>
              </a:ext>
            </a:extLst>
          </p:cNvPr>
          <p:cNvSpPr txBox="1"/>
          <p:nvPr/>
        </p:nvSpPr>
        <p:spPr>
          <a:xfrm flipH="1">
            <a:off x="6031395" y="3652879"/>
            <a:ext cx="902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8FC4E2-8C25-B327-11B7-912965E4F564}"/>
              </a:ext>
            </a:extLst>
          </p:cNvPr>
          <p:cNvSpPr txBox="1"/>
          <p:nvPr/>
        </p:nvSpPr>
        <p:spPr>
          <a:xfrm>
            <a:off x="149372" y="2123700"/>
            <a:ext cx="6560265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1" u="sng" dirty="0">
                <a:solidFill>
                  <a:srgbClr val="0046FF"/>
                </a:solidFill>
              </a:rPr>
              <a:t>Thematic</a:t>
            </a:r>
            <a:r>
              <a:rPr lang="en-US" sz="2800" dirty="0"/>
              <a:t> Depth: </a:t>
            </a:r>
            <a:br>
              <a:rPr lang="en-US" sz="2800" dirty="0"/>
            </a:br>
            <a:r>
              <a:rPr lang="en-US" sz="2000" dirty="0"/>
              <a:t>Three courses bound by a theme, drawn from SPIA-affiliated departments or SPIA-approved courses. Thematic areas include: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Community and Individual Health, Education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Economic Development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Environment &amp; Energy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Globalization &amp; International Relations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Governance, Law &amp; Citizenship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Inequality &amp; Human Rights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National and International Security &amp; Conflict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A5073A-6500-102D-ED62-6375BFB8DFC8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-30480" y="6219826"/>
            <a:ext cx="12252960" cy="63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42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18"/>
    </mc:Choice>
    <mc:Fallback xmlns="">
      <p:transition spd="slow" advTm="11518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EFDE681-7D47-9B46-81EB-2FCE9A739D9D}"/>
              </a:ext>
            </a:extLst>
          </p:cNvPr>
          <p:cNvSpPr txBox="1"/>
          <p:nvPr/>
        </p:nvSpPr>
        <p:spPr>
          <a:xfrm>
            <a:off x="251173" y="2172553"/>
            <a:ext cx="11689654" cy="38231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Three courses each from a unique SPIA-affiliated department listed here: CEE, COS, EEB, ENV, GEO, GHP, HIS, MAE, POL, PSY, SOC, SPI</a:t>
            </a:r>
            <a:br>
              <a:rPr lang="en-US" sz="2400" dirty="0"/>
            </a:b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The SPIA-affiliated department used to fulfill the Breadth should not overlap with you Depth electives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Among the six (6) electives, </a:t>
            </a:r>
            <a:r>
              <a:rPr lang="en-US" sz="2400" u="sng" dirty="0"/>
              <a:t>no more than three (3) courses</a:t>
            </a:r>
            <a:r>
              <a:rPr lang="en-US" sz="2400" dirty="0"/>
              <a:t> may come from a single department.</a:t>
            </a:r>
          </a:p>
          <a:p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ECO excluded as it’s already a required prerequisite and Core course.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F090F15-5564-4446-8FF5-E5C45C70DE67}"/>
              </a:ext>
            </a:extLst>
          </p:cNvPr>
          <p:cNvSpPr txBox="1">
            <a:spLocks/>
          </p:cNvSpPr>
          <p:nvPr/>
        </p:nvSpPr>
        <p:spPr>
          <a:xfrm>
            <a:off x="3259947" y="1497695"/>
            <a:ext cx="5672106" cy="906393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>
                <a:solidFill>
                  <a:srgbClr val="0046FF"/>
                </a:solidFill>
              </a:rPr>
              <a:t>Disciplinary Breadth (3)</a:t>
            </a:r>
            <a:endParaRPr lang="en-US" sz="4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A3F853-A9DF-AE49-9F59-AD776CDA8825}"/>
              </a:ext>
            </a:extLst>
          </p:cNvPr>
          <p:cNvSpPr txBox="1"/>
          <p:nvPr/>
        </p:nvSpPr>
        <p:spPr>
          <a:xfrm>
            <a:off x="4031173" y="58523"/>
            <a:ext cx="41296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46FF"/>
                </a:solidFill>
                <a:latin typeface="Garamond" panose="02020404030301010803" pitchFamily="18" charset="0"/>
                <a:hlinkClick r:id="rId3"/>
              </a:rPr>
              <a:t>ELECTIVES</a:t>
            </a:r>
            <a:endParaRPr lang="en-US" sz="5400" b="1" dirty="0">
              <a:solidFill>
                <a:srgbClr val="0046FF"/>
              </a:solidFill>
              <a:latin typeface="Garamond" panose="02020404030301010803" pitchFamily="18" charset="0"/>
            </a:endParaRPr>
          </a:p>
          <a:p>
            <a:pPr algn="ctr"/>
            <a:r>
              <a:rPr lang="en-US" dirty="0"/>
              <a:t>(</a:t>
            </a:r>
            <a:r>
              <a:rPr lang="en-US" i="1" dirty="0"/>
              <a:t>6 courses</a:t>
            </a:r>
            <a:r>
              <a:rPr lang="en-US" dirty="0"/>
              <a:t>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C8FAA1-E704-01CF-E219-ED6BE015DB80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-30480" y="6219826"/>
            <a:ext cx="12252960" cy="63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417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481"/>
    </mc:Choice>
    <mc:Fallback xmlns="">
      <p:transition spd="slow" advTm="4548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46EFE7A-6850-1C41-9FCD-F6407D9C212C}"/>
              </a:ext>
            </a:extLst>
          </p:cNvPr>
          <p:cNvSpPr txBox="1"/>
          <p:nvPr/>
        </p:nvSpPr>
        <p:spPr>
          <a:xfrm>
            <a:off x="2030791" y="58523"/>
            <a:ext cx="81304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>
                <a:latin typeface="Garamond" panose="02020404030301010803" pitchFamily="18" charset="0"/>
              </a:rPr>
              <a:t>Things to keep in mind…..</a:t>
            </a:r>
            <a:endParaRPr lang="en-US" dirty="0">
              <a:latin typeface="Garamond" panose="02020404030301010803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8DDD47-C85E-413C-94E2-94DF7FFEABCA}"/>
              </a:ext>
            </a:extLst>
          </p:cNvPr>
          <p:cNvSpPr txBox="1"/>
          <p:nvPr/>
        </p:nvSpPr>
        <p:spPr>
          <a:xfrm>
            <a:off x="460231" y="1216807"/>
            <a:ext cx="1127153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46FF"/>
                </a:solidFill>
                <a:latin typeface="Garamond" panose="02020404030301010803" pitchFamily="18" charset="0"/>
              </a:rPr>
              <a:t>Regional Focus</a:t>
            </a:r>
            <a:r>
              <a:rPr lang="en-US" sz="4000" dirty="0">
                <a:solidFill>
                  <a:srgbClr val="0046FF"/>
                </a:solidFill>
                <a:latin typeface="Garamond" panose="02020404030301010803" pitchFamily="18" charset="0"/>
              </a:rPr>
              <a:t> </a:t>
            </a:r>
            <a:br>
              <a:rPr lang="en-US" sz="2000" dirty="0">
                <a:solidFill>
                  <a:srgbClr val="0046FF"/>
                </a:solidFill>
              </a:rPr>
            </a:br>
            <a:r>
              <a:rPr lang="en-US" sz="2400" dirty="0"/>
              <a:t>Across all course work</a:t>
            </a:r>
          </a:p>
          <a:p>
            <a:pPr algn="ctr"/>
            <a:r>
              <a:rPr lang="en-US" sz="2400" dirty="0"/>
              <a:t>at least </a:t>
            </a:r>
            <a:r>
              <a:rPr lang="en-US" sz="2400" b="1" dirty="0"/>
              <a:t>two courses </a:t>
            </a:r>
            <a:r>
              <a:rPr lang="en-US" sz="2400" dirty="0"/>
              <a:t>must have a substantive </a:t>
            </a:r>
          </a:p>
          <a:p>
            <a:pPr algn="ctr"/>
            <a:r>
              <a:rPr lang="en-US" sz="2400" dirty="0"/>
              <a:t>focus on one particular continent.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A48742-48A0-26E3-5F2E-1ECF51303285}"/>
              </a:ext>
            </a:extLst>
          </p:cNvPr>
          <p:cNvSpPr txBox="1"/>
          <p:nvPr/>
        </p:nvSpPr>
        <p:spPr>
          <a:xfrm>
            <a:off x="62575" y="3379762"/>
            <a:ext cx="1206685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46FF"/>
                </a:solidFill>
                <a:latin typeface="Garamond" panose="02020404030301010803" pitchFamily="18" charset="0"/>
              </a:rPr>
              <a:t>Notes</a:t>
            </a:r>
          </a:p>
          <a:p>
            <a:pPr algn="ctr"/>
            <a:br>
              <a:rPr lang="en-US" sz="1600" dirty="0">
                <a:solidFill>
                  <a:srgbClr val="0046FF"/>
                </a:solidFill>
              </a:rPr>
            </a:br>
            <a:r>
              <a:rPr lang="en-US" sz="2400" dirty="0"/>
              <a:t>No course may count as two (2) prerequisites, or core, or elective courses.</a:t>
            </a:r>
          </a:p>
          <a:p>
            <a:pPr algn="ctr"/>
            <a:r>
              <a:rPr lang="en-US" sz="2400" dirty="0"/>
              <a:t>A single course may double or triple count as a prerequisite, core, and/or elective.</a:t>
            </a:r>
          </a:p>
          <a:p>
            <a:pPr algn="ctr"/>
            <a:r>
              <a:rPr lang="en-US" sz="2400" dirty="0"/>
              <a:t>Across entire concentration, a </a:t>
            </a:r>
            <a:r>
              <a:rPr lang="en-US" sz="2400" u="sng" dirty="0"/>
              <a:t>maximum of five (5) courses </a:t>
            </a:r>
            <a:r>
              <a:rPr lang="en-US" sz="2400" dirty="0"/>
              <a:t>may come from a single department, not including SPI courses.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3E3A9D3-0754-031D-AF4D-F96716EB09F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-30480" y="6219826"/>
            <a:ext cx="12252960" cy="63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255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18"/>
    </mc:Choice>
    <mc:Fallback xmlns="">
      <p:transition spd="slow" advTm="11518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BF39C-2740-BC53-3A5F-7F22062E3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FDB6E0A-239C-0763-6327-89A275B7EB89}"/>
              </a:ext>
            </a:extLst>
          </p:cNvPr>
          <p:cNvSpPr txBox="1">
            <a:spLocks/>
          </p:cNvSpPr>
          <p:nvPr/>
        </p:nvSpPr>
        <p:spPr>
          <a:xfrm>
            <a:off x="3178264" y="1016593"/>
            <a:ext cx="5835472" cy="646461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4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FCAB58-F2AB-EC37-3681-41F6BCADC5FB}"/>
              </a:ext>
            </a:extLst>
          </p:cNvPr>
          <p:cNvSpPr txBox="1"/>
          <p:nvPr/>
        </p:nvSpPr>
        <p:spPr>
          <a:xfrm>
            <a:off x="1858366" y="2105561"/>
            <a:ext cx="847526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>
                <a:solidFill>
                  <a:srgbClr val="0046FF"/>
                </a:solidFill>
                <a:latin typeface="Garamond" panose="02020404030301010803" pitchFamily="18" charset="0"/>
                <a:hlinkClick r:id="rId3"/>
              </a:rPr>
              <a:t>Master Course List</a:t>
            </a:r>
            <a:endParaRPr lang="en-US" sz="8000" b="1" dirty="0">
              <a:solidFill>
                <a:srgbClr val="0046FF"/>
              </a:solidFill>
              <a:latin typeface="Garamond" panose="02020404030301010803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2A0033-A600-1211-45D4-D84C85EC04CE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-30480" y="6219826"/>
            <a:ext cx="12252960" cy="63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076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18"/>
    </mc:Choice>
    <mc:Fallback xmlns="">
      <p:transition spd="slow" advTm="11518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C87C0E-4FC8-37C6-B0D2-FF750894E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613114E-9B0D-6E28-A1CA-D2AC0CB3F508}"/>
              </a:ext>
            </a:extLst>
          </p:cNvPr>
          <p:cNvSpPr txBox="1">
            <a:spLocks/>
          </p:cNvSpPr>
          <p:nvPr/>
        </p:nvSpPr>
        <p:spPr>
          <a:xfrm>
            <a:off x="3178264" y="1016593"/>
            <a:ext cx="5835472" cy="646461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4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6E1F71-AC14-339D-A040-67CB7FD1F5C9}"/>
              </a:ext>
            </a:extLst>
          </p:cNvPr>
          <p:cNvSpPr txBox="1"/>
          <p:nvPr/>
        </p:nvSpPr>
        <p:spPr>
          <a:xfrm>
            <a:off x="941574" y="1011120"/>
            <a:ext cx="55687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46FF"/>
                </a:solidFill>
                <a:latin typeface="Garamond" panose="02020404030301010803" pitchFamily="18" charset="0"/>
              </a:rPr>
              <a:t>Tracking Progress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189737-1352-B5AF-2B91-F37A1A3B1E31}"/>
              </a:ext>
            </a:extLst>
          </p:cNvPr>
          <p:cNvSpPr txBox="1"/>
          <p:nvPr/>
        </p:nvSpPr>
        <p:spPr>
          <a:xfrm>
            <a:off x="536337" y="2205845"/>
            <a:ext cx="637917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Fillable PDF found on the SPIA website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Use in collaboration with your adviser to ensure you are on track with all SPIA course work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Strongly encourage all students to start using this now!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A64FBAD-4F7D-35F8-A8E4-C727B6FB16EB}"/>
              </a:ext>
            </a:extLst>
          </p:cNvPr>
          <p:cNvPicPr/>
          <p:nvPr/>
        </p:nvPicPr>
        <p:blipFill>
          <a:blip r:embed="rId3"/>
          <a:srcRect/>
          <a:stretch/>
        </p:blipFill>
        <p:spPr>
          <a:xfrm>
            <a:off x="9806285" y="6217390"/>
            <a:ext cx="2109019" cy="4571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B7E875-C069-FF28-A9D9-562E97686443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6244340"/>
            <a:ext cx="14962238" cy="6381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2A5EB1A-F501-919F-8B62-985DF3BA39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4471" y="0"/>
            <a:ext cx="4817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310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18"/>
    </mc:Choice>
    <mc:Fallback xmlns="">
      <p:transition spd="slow" advTm="11518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1|7.5|9.2|49.4|23.2|7.8|51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7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1.6|76.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113752</TotalTime>
  <Words>865</Words>
  <Application>Microsoft Macintosh PowerPoint</Application>
  <PresentationFormat>Widescreen</PresentationFormat>
  <Paragraphs>157</Paragraphs>
  <Slides>13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Benton</vt:lpstr>
      <vt:lpstr>Calibri</vt:lpstr>
      <vt:lpstr>Calibri Light</vt:lpstr>
      <vt:lpstr>Garamond</vt:lpstr>
      <vt:lpstr>Verdana</vt:lpstr>
      <vt:lpstr>Office Theme</vt:lpstr>
      <vt:lpstr>Undergraduate  Policy Major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Title</dc:title>
  <dc:creator>Egan Matthew B. Jimenez</dc:creator>
  <cp:lastModifiedBy>Zacharia M. Ahmed</cp:lastModifiedBy>
  <cp:revision>141</cp:revision>
  <cp:lastPrinted>2022-08-23T20:14:14Z</cp:lastPrinted>
  <dcterms:created xsi:type="dcterms:W3CDTF">2020-07-07T19:31:49Z</dcterms:created>
  <dcterms:modified xsi:type="dcterms:W3CDTF">2026-08-27T16:04:46Z</dcterms:modified>
</cp:coreProperties>
</file>